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073" r:id="rId2"/>
    <p:sldId id="332" r:id="rId3"/>
    <p:sldId id="257" r:id="rId4"/>
    <p:sldId id="333" r:id="rId5"/>
    <p:sldId id="341" r:id="rId6"/>
    <p:sldId id="342" r:id="rId7"/>
    <p:sldId id="343" r:id="rId8"/>
    <p:sldId id="344" r:id="rId9"/>
    <p:sldId id="2075" r:id="rId10"/>
    <p:sldId id="2085" r:id="rId11"/>
    <p:sldId id="2119" r:id="rId12"/>
    <p:sldId id="2120" r:id="rId13"/>
    <p:sldId id="2121" r:id="rId14"/>
    <p:sldId id="2123" r:id="rId15"/>
    <p:sldId id="2122" r:id="rId16"/>
    <p:sldId id="2124" r:id="rId17"/>
    <p:sldId id="2125" r:id="rId18"/>
    <p:sldId id="2126" r:id="rId19"/>
    <p:sldId id="2127" r:id="rId20"/>
    <p:sldId id="2128" r:id="rId21"/>
    <p:sldId id="2129" r:id="rId22"/>
    <p:sldId id="2130" r:id="rId23"/>
    <p:sldId id="213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5100"/>
  </p:normalViewPr>
  <p:slideViewPr>
    <p:cSldViewPr snapToGrid="0" snapToObjects="1">
      <p:cViewPr varScale="1">
        <p:scale>
          <a:sx n="89" d="100"/>
          <a:sy n="89" d="100"/>
        </p:scale>
        <p:origin x="3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5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E701-C475-4BF0-AD58-B7B75474EA59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7F860-14B2-41B3-A447-7D0104F4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8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68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25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9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3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is same results are entirely different </a:t>
            </a:r>
            <a:r>
              <a:rPr lang="en-US" dirty="0" err="1"/>
              <a:t>reseaon</a:t>
            </a:r>
            <a:r>
              <a:rPr lang="en-US" dirty="0"/>
              <a:t> </a:t>
            </a:r>
            <a:br>
              <a:rPr lang="en-US" dirty="0"/>
            </a:br>
            <a:r>
              <a:rPr lang="ur-PK" dirty="0"/>
              <a:t>اَرَءَیۡتَ  الَّذِیۡ یُکَذِّبُ بِالدِّیۡنِ ؕ﴿۱﴾: </a:t>
            </a:r>
            <a:r>
              <a:rPr lang="en-US" dirty="0"/>
              <a:t>	Have you seen him who denies the Requital?</a:t>
            </a:r>
          </a:p>
          <a:p>
            <a:r>
              <a:rPr lang="ur-PK" dirty="0"/>
              <a:t>فَذٰلِکَ الَّذِیۡ یَدُعُّ  الۡیَتِیۡمَ ۙ﴿۲﴾</a:t>
            </a:r>
            <a:r>
              <a:rPr lang="en-US" dirty="0"/>
              <a:t>	So, he is the one who pushes away the orphan</a:t>
            </a:r>
          </a:p>
          <a:p>
            <a:r>
              <a:rPr lang="ur-PK" dirty="0"/>
              <a:t>وَ لَا یَحُضُّ عَلٰی طَعَامِ الۡمِسۡکِیۡنِ ؕ﴿۳﴾</a:t>
            </a:r>
            <a:r>
              <a:rPr lang="en-US" dirty="0"/>
              <a:t>	And does not persuade (others) to feed the needy. </a:t>
            </a:r>
          </a:p>
          <a:p>
            <a:r>
              <a:rPr lang="en-US" dirty="0"/>
              <a:t>Perfection in time, perfection in offering,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2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1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4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64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Toasts are not clickable. If user response to a status message is required, consider instead 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7F860-14B2-41B3-A447-7D0104F47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4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1A01-B7A1-8E47-927C-2B5CB88B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049C-18B5-074B-8745-66D861BD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CDD0-2863-B148-B2EB-B3A38DA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F8F-7AD2-FA42-84C5-318D156D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B31C-6A7E-AC47-B325-C9B85D77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16F6-AC0C-C647-AD75-E3B4ED51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7EA7-45AF-0243-BF7B-D4C005CEE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63F-81D7-A646-B511-16288D04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2E5B-6411-E64A-B303-F76AAA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CD0-54D8-B548-9B88-7F2EA436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F147-6588-D442-8788-C8AC77166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0B315-C31F-EC4A-8136-93178E21D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BE1-C01F-6E46-A269-7DA443EE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63A3-5DCD-EC43-9EAF-7DD9B56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3A12-0D7D-CF46-B882-186ED51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9F47-0C98-DA41-A037-544BA15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5520-14C0-704C-9E9E-42FC6934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3B7A5-F4A6-3D41-AEDB-818CFBDC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9249-E367-8C4B-98DC-83BB276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96B-9B40-B644-A725-8A44FCC2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68C-1F7E-2041-9E41-D898336D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F3F74-27FD-D742-B3B2-0BB3E66E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9A45-AF1B-1F46-B31E-C983A75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BDE1-4C27-2B43-ACBF-5891339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9FA5-3389-3041-A378-A8B66EB9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03B-C030-E541-A461-20C46D6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F9F-FD86-0E43-8487-D472F037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CB73-CD52-BC4F-8E20-13CCE741F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BCC0-F1CA-2F48-B118-BFE2397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4A65F-E6D6-7F46-98D4-0F998F93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D01D0-8772-3C4A-AAD2-430359E5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86DA-CBFB-A044-9C99-59C68EC5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D437-B21F-B243-8C00-9AED882E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FA03-739E-FE42-BD25-CDC2AD343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EED53-F3A3-7B4E-9DEF-76D56E729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2435-D955-FD4C-94A4-B214B2C03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A9207-92AC-3C4E-954C-5B5544A6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AB49-9BF5-154D-8DEB-32000D44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EAB2-208E-F044-8B98-099829B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1656-682F-D34A-9C36-14257F4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FB600-750A-4A4D-A0BF-9D091A92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52E3-971E-4749-BCAC-CF65F46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B3FA-3025-114C-88C5-C49E7874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1B94D-5105-D04E-9905-75FA3F8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246B3-54A0-0945-8C65-F424E2A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AB09-495D-1448-B6C4-89C8D77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22E-D129-7448-899D-75D1DAB9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B90-3435-2C4C-A016-EC83DAE9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1F6F-D6B2-0C46-A4ED-28DD7F85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007DB-C590-2C48-8B9E-15ED8AE0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62AB-B228-5040-86D6-33C81F57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53D1F-56F7-7548-A092-4258F9E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D3F-B29D-2C4A-83CF-5CA69E3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1A1CC-DB6E-FD48-8F7F-532B41A4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EDF-3DA9-E74A-A7CC-C0B664FA8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0671-9D91-BE49-AC51-912FAE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49F8-FAAA-A347-BFE8-1E33EB69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FC30-DE65-054C-B4F7-67F89DF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29B8-5524-F54C-9518-F3C1848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C5FD-964E-6F46-8DC7-AF5846B4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62602-3030-A64C-91C7-E5F569E9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0392-52E7-6247-B7C3-D584153F45EB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418C-D6A0-C24F-AC23-FCD00ED84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F043-D3A8-094C-B438-BD59B6D15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2A8E-8CE7-C14E-AB97-5EB148949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ndroid.com/reference/android/app/TimePickerDialog" TargetMode="External"/><Relationship Id="rId5" Type="http://schemas.openxmlformats.org/officeDocument/2006/relationships/hyperlink" Target="https://developer.android.com/reference/android/app/DatePickerDialog" TargetMode="External"/><Relationship Id="rId4" Type="http://schemas.openxmlformats.org/officeDocument/2006/relationships/hyperlink" Target="https://developer.android.com/reference/android/app/AlertDialo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4034-FFFA-E14B-AEC3-CCCDD49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58" y="1769367"/>
            <a:ext cx="3955670" cy="28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EFB8-223D-D84B-9792-4D3203B1D537}"/>
              </a:ext>
            </a:extLst>
          </p:cNvPr>
          <p:cNvSpPr txBox="1"/>
          <p:nvPr/>
        </p:nvSpPr>
        <p:spPr>
          <a:xfrm>
            <a:off x="3504772" y="497641"/>
            <a:ext cx="58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72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noorehuda" pitchFamily="2" charset="-78"/>
                <a:cs typeface="noorehuda" pitchFamily="2" charset="-78"/>
              </a:rPr>
              <a:t>بِسْمِ اللّٰهِ الرَّحْمٰنِ الرَّحِيْمِ</a:t>
            </a:r>
            <a:endParaRPr lang="en-US" sz="72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noorehuda" pitchFamily="2" charset="-78"/>
              <a:cs typeface="noorehuda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7C9D-EEB3-B643-8180-B69593D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10346"/>
            <a:ext cx="2827566" cy="212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F545E-6697-574F-80D1-B6CC96C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66" y="1697970"/>
            <a:ext cx="3188309" cy="31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2342-A999-9C47-90E3-FB9DE78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3" y="2182461"/>
            <a:ext cx="246999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220237" y="1690458"/>
            <a:ext cx="11574854" cy="112517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614884" y="1841904"/>
            <a:ext cx="10898964" cy="77746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702491" y="1991056"/>
            <a:ext cx="1069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ur-PK" sz="3200" dirty="0">
                <a:solidFill>
                  <a:schemeClr val="bg1"/>
                </a:solidFill>
              </a:rPr>
              <a:t>قَدْ </a:t>
            </a:r>
            <a:r>
              <a:rPr lang="ur-PK" sz="3200" dirty="0">
                <a:solidFill>
                  <a:srgbClr val="FFFF00"/>
                </a:solidFill>
              </a:rPr>
              <a:t>أَفْلَحَ</a:t>
            </a:r>
            <a:r>
              <a:rPr lang="ur-PK" sz="3200" dirty="0">
                <a:solidFill>
                  <a:schemeClr val="bg1"/>
                </a:solidFill>
              </a:rPr>
              <a:t> </a:t>
            </a:r>
            <a:r>
              <a:rPr lang="ur-PK" sz="3200" dirty="0">
                <a:solidFill>
                  <a:srgbClr val="FFFF00"/>
                </a:solidFill>
              </a:rPr>
              <a:t>الْمُؤْمِنُونَ</a:t>
            </a:r>
            <a:r>
              <a:rPr lang="ur-PK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ur-PK" sz="3200" dirty="0">
                <a:solidFill>
                  <a:schemeClr val="bg1"/>
                </a:solidFill>
              </a:rPr>
              <a:t>الَّذِينَ هُمْ فِي </a:t>
            </a:r>
            <a:r>
              <a:rPr lang="ur-PK" sz="3200" dirty="0">
                <a:solidFill>
                  <a:srgbClr val="FFFF00"/>
                </a:solidFill>
              </a:rPr>
              <a:t>صَلَاتِهِمْ خَاشِعُونَ</a:t>
            </a:r>
            <a:r>
              <a:rPr lang="ur-PK" sz="3200" dirty="0">
                <a:solidFill>
                  <a:schemeClr val="bg1"/>
                </a:solidFill>
              </a:rPr>
              <a:t> ﴿</a:t>
            </a:r>
            <a:r>
              <a:rPr lang="en-US" sz="3200" dirty="0">
                <a:solidFill>
                  <a:schemeClr val="bg1"/>
                </a:solidFill>
              </a:rPr>
              <a:t>1-2</a:t>
            </a:r>
            <a:r>
              <a:rPr lang="ur-PK" sz="3200" dirty="0">
                <a:solidFill>
                  <a:schemeClr val="bg1"/>
                </a:solidFill>
              </a:rPr>
              <a:t> المؤمنون﴾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66C4D543-1E3A-0343-90BF-D97F6B18E5BF}"/>
              </a:ext>
            </a:extLst>
          </p:cNvPr>
          <p:cNvSpPr/>
          <p:nvPr/>
        </p:nvSpPr>
        <p:spPr>
          <a:xfrm>
            <a:off x="220237" y="2964787"/>
            <a:ext cx="11574854" cy="112517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ounded Rectangle 12">
            <a:extLst>
              <a:ext uri="{FF2B5EF4-FFF2-40B4-BE49-F238E27FC236}">
                <a16:creationId xmlns:a16="http://schemas.microsoft.com/office/drawing/2014/main" id="{CA5A0AA7-3DC6-4148-9EEC-4CF1BB28047E}"/>
              </a:ext>
            </a:extLst>
          </p:cNvPr>
          <p:cNvSpPr/>
          <p:nvPr/>
        </p:nvSpPr>
        <p:spPr>
          <a:xfrm>
            <a:off x="614884" y="3116233"/>
            <a:ext cx="10898964" cy="77746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9AD77-D0E7-D146-93E1-813795317B69}"/>
              </a:ext>
            </a:extLst>
          </p:cNvPr>
          <p:cNvSpPr txBox="1"/>
          <p:nvPr/>
        </p:nvSpPr>
        <p:spPr>
          <a:xfrm>
            <a:off x="614884" y="3072691"/>
            <a:ext cx="10898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Success is really attained by the believers who concentrate their attention in humbleness when offering </a:t>
            </a:r>
            <a:r>
              <a:rPr lang="en-US" sz="2400" dirty="0" err="1">
                <a:solidFill>
                  <a:schemeClr val="bg1"/>
                </a:solidFill>
              </a:rPr>
              <a:t>Salāh</a:t>
            </a:r>
            <a:r>
              <a:rPr lang="en-US" sz="2400" dirty="0">
                <a:solidFill>
                  <a:schemeClr val="bg1"/>
                </a:solidFill>
              </a:rPr>
              <a:t> (prayers)</a:t>
            </a:r>
          </a:p>
        </p:txBody>
      </p:sp>
      <p:sp>
        <p:nvSpPr>
          <p:cNvPr id="24" name="Rectangle: Rounded Corners 6">
            <a:extLst>
              <a:ext uri="{FF2B5EF4-FFF2-40B4-BE49-F238E27FC236}">
                <a16:creationId xmlns:a16="http://schemas.microsoft.com/office/drawing/2014/main" id="{BDE8B01C-8E5F-0B4F-8E44-B5F7553315E8}"/>
              </a:ext>
            </a:extLst>
          </p:cNvPr>
          <p:cNvSpPr/>
          <p:nvPr/>
        </p:nvSpPr>
        <p:spPr>
          <a:xfrm>
            <a:off x="220237" y="4239116"/>
            <a:ext cx="11574854" cy="112517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ounded Rectangle 12">
            <a:extLst>
              <a:ext uri="{FF2B5EF4-FFF2-40B4-BE49-F238E27FC236}">
                <a16:creationId xmlns:a16="http://schemas.microsoft.com/office/drawing/2014/main" id="{9CF8001C-0A45-C24E-92B8-86D733D7E8FA}"/>
              </a:ext>
            </a:extLst>
          </p:cNvPr>
          <p:cNvSpPr/>
          <p:nvPr/>
        </p:nvSpPr>
        <p:spPr>
          <a:xfrm>
            <a:off x="614884" y="4390562"/>
            <a:ext cx="10898964" cy="77746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E81D02-BB60-754D-8639-F1FF574EE07B}"/>
              </a:ext>
            </a:extLst>
          </p:cNvPr>
          <p:cNvSpPr txBox="1"/>
          <p:nvPr/>
        </p:nvSpPr>
        <p:spPr>
          <a:xfrm>
            <a:off x="702491" y="4539714"/>
            <a:ext cx="1069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ur-PK" sz="3200" dirty="0">
                <a:solidFill>
                  <a:schemeClr val="bg1"/>
                </a:solidFill>
              </a:rPr>
              <a:t>فَوَيْلٌ لِلْمُصَلِّينَ  الَّذِينَ هُمْ عَنْ صَلَاتِهِمْ سَاهُونَ ﴿</a:t>
            </a:r>
            <a:r>
              <a:rPr lang="en-US" sz="3200" dirty="0">
                <a:solidFill>
                  <a:schemeClr val="bg1"/>
                </a:solidFill>
              </a:rPr>
              <a:t>4-5</a:t>
            </a:r>
            <a:r>
              <a:rPr lang="ur-PK" sz="3200" dirty="0">
                <a:solidFill>
                  <a:schemeClr val="bg1"/>
                </a:solidFill>
              </a:rPr>
              <a:t> الماعون﴾</a:t>
            </a:r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D0918E8E-F01F-EA41-8E97-73271FD3355C}"/>
              </a:ext>
            </a:extLst>
          </p:cNvPr>
          <p:cNvSpPr/>
          <p:nvPr/>
        </p:nvSpPr>
        <p:spPr>
          <a:xfrm>
            <a:off x="220237" y="5513445"/>
            <a:ext cx="11574854" cy="112517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" name="Rounded Rectangle 12">
            <a:extLst>
              <a:ext uri="{FF2B5EF4-FFF2-40B4-BE49-F238E27FC236}">
                <a16:creationId xmlns:a16="http://schemas.microsoft.com/office/drawing/2014/main" id="{751D701F-6DAD-2C41-BA75-CD6C4C7DF0DC}"/>
              </a:ext>
            </a:extLst>
          </p:cNvPr>
          <p:cNvSpPr/>
          <p:nvPr/>
        </p:nvSpPr>
        <p:spPr>
          <a:xfrm>
            <a:off x="614884" y="5608618"/>
            <a:ext cx="10898964" cy="9737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AF5787-669D-3D4C-990C-34242AC8E0A6}"/>
              </a:ext>
            </a:extLst>
          </p:cNvPr>
          <p:cNvSpPr txBox="1"/>
          <p:nvPr/>
        </p:nvSpPr>
        <p:spPr>
          <a:xfrm>
            <a:off x="702491" y="5814043"/>
            <a:ext cx="10698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So, Woe to those performers of </a:t>
            </a:r>
            <a:r>
              <a:rPr lang="en-US" sz="2400" dirty="0" err="1">
                <a:solidFill>
                  <a:schemeClr val="bg1"/>
                </a:solidFill>
              </a:rPr>
              <a:t>Salāh</a:t>
            </a:r>
            <a:r>
              <a:rPr lang="en-US" sz="2400" dirty="0">
                <a:solidFill>
                  <a:schemeClr val="bg1"/>
                </a:solidFill>
              </a:rPr>
              <a:t>, who are neglectful of their </a:t>
            </a:r>
            <a:r>
              <a:rPr lang="en-US" sz="2400" dirty="0" err="1">
                <a:solidFill>
                  <a:schemeClr val="bg1"/>
                </a:solidFill>
              </a:rPr>
              <a:t>Salāh</a:t>
            </a:r>
            <a:r>
              <a:rPr lang="en-US" sz="2400" dirty="0">
                <a:solidFill>
                  <a:schemeClr val="bg1"/>
                </a:solidFill>
              </a:rPr>
              <a:t>, {Expression of sorrow on some event}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17AD30-DAEA-5F4F-9891-1673828C9A89}"/>
              </a:ext>
            </a:extLst>
          </p:cNvPr>
          <p:cNvSpPr txBox="1"/>
          <p:nvPr/>
        </p:nvSpPr>
        <p:spPr>
          <a:xfrm>
            <a:off x="11255829" y="7664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: Rounded Corners 15">
            <a:extLst>
              <a:ext uri="{FF2B5EF4-FFF2-40B4-BE49-F238E27FC236}">
                <a16:creationId xmlns:a16="http://schemas.microsoft.com/office/drawing/2014/main" id="{23A91B6F-533B-C240-BAE5-971B713BB394}"/>
              </a:ext>
            </a:extLst>
          </p:cNvPr>
          <p:cNvSpPr/>
          <p:nvPr/>
        </p:nvSpPr>
        <p:spPr>
          <a:xfrm>
            <a:off x="220237" y="217710"/>
            <a:ext cx="11574853" cy="1047009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E0F368-71DF-B04E-AD14-F77A5FFE7FB2}"/>
              </a:ext>
            </a:extLst>
          </p:cNvPr>
          <p:cNvSpPr/>
          <p:nvPr/>
        </p:nvSpPr>
        <p:spPr>
          <a:xfrm>
            <a:off x="1835766" y="332280"/>
            <a:ext cx="9653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Perfection and Neglection</a:t>
            </a:r>
          </a:p>
        </p:txBody>
      </p:sp>
      <p:grpSp>
        <p:nvGrpSpPr>
          <p:cNvPr id="39" name="Google Shape;4529;p36">
            <a:extLst>
              <a:ext uri="{FF2B5EF4-FFF2-40B4-BE49-F238E27FC236}">
                <a16:creationId xmlns:a16="http://schemas.microsoft.com/office/drawing/2014/main" id="{A2EB4A78-4FCF-684A-8475-E3CD9B643E5B}"/>
              </a:ext>
            </a:extLst>
          </p:cNvPr>
          <p:cNvGrpSpPr/>
          <p:nvPr/>
        </p:nvGrpSpPr>
        <p:grpSpPr>
          <a:xfrm>
            <a:off x="614884" y="385389"/>
            <a:ext cx="840907" cy="711649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40" name="Google Shape;4530;p36">
              <a:extLst>
                <a:ext uri="{FF2B5EF4-FFF2-40B4-BE49-F238E27FC236}">
                  <a16:creationId xmlns:a16="http://schemas.microsoft.com/office/drawing/2014/main" id="{ECC3845B-17C2-6D46-AAFD-AFD1A8E24D4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Google Shape;4531;p36">
              <a:extLst>
                <a:ext uri="{FF2B5EF4-FFF2-40B4-BE49-F238E27FC236}">
                  <a16:creationId xmlns:a16="http://schemas.microsoft.com/office/drawing/2014/main" id="{E750853B-0C35-C74C-8738-B667183EE004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Google Shape;4532;p36">
              <a:extLst>
                <a:ext uri="{FF2B5EF4-FFF2-40B4-BE49-F238E27FC236}">
                  <a16:creationId xmlns:a16="http://schemas.microsoft.com/office/drawing/2014/main" id="{112B8DFD-418B-6F43-AACE-09A8E9389B9D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19" grpId="0" animBg="1"/>
      <p:bldP spid="24" grpId="0" animBg="1"/>
      <p:bldP spid="25" grpId="0" animBg="1"/>
      <p:bldP spid="33" grpId="0" animBg="1"/>
      <p:bldP spid="34" grpId="0" animBg="1"/>
      <p:bldP spid="37" grpId="0" animBg="1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Dialog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9"/>
            <a:ext cx="9696815" cy="489228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0AE7-E9BD-9D4B-A5F0-AB51EAD53DC3}"/>
              </a:ext>
            </a:extLst>
          </p:cNvPr>
          <p:cNvSpPr/>
          <p:nvPr/>
        </p:nvSpPr>
        <p:spPr>
          <a:xfrm>
            <a:off x="1032949" y="1155853"/>
            <a:ext cx="9236466" cy="165551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 dialog is a small window that prompts the user to make a decision or enter additional information. A dialog does not fill the screen and is normally used for modal events that require users to take an action before they can proceed.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9CED-9248-4343-B778-D817EB15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403" y="2852605"/>
            <a:ext cx="5157557" cy="283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Dialog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9"/>
            <a:ext cx="9696815" cy="489228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0AE7-E9BD-9D4B-A5F0-AB51EAD53DC3}"/>
              </a:ext>
            </a:extLst>
          </p:cNvPr>
          <p:cNvSpPr/>
          <p:nvPr/>
        </p:nvSpPr>
        <p:spPr>
          <a:xfrm>
            <a:off x="1032949" y="1155853"/>
            <a:ext cx="9236466" cy="12603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The Dialog class is the base class for dialogs, but you should avoid instantiating Dialog directly. Instead, use one of the following subclasses: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BEF97-EAAA-7343-89B2-8B8AC65C0D83}"/>
              </a:ext>
            </a:extLst>
          </p:cNvPr>
          <p:cNvSpPr/>
          <p:nvPr/>
        </p:nvSpPr>
        <p:spPr>
          <a:xfrm>
            <a:off x="1935126" y="2457432"/>
            <a:ext cx="8418426" cy="215328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AlertDialog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A dialog that can show a title, up to three buttons, a list of selectable items, or a custom layout.</a:t>
            </a:r>
          </a:p>
          <a:p>
            <a:pPr marL="857250" lvl="0" indent="-85725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DatePickerDialog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 or 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TimePickerDialog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A dialog with a pre-defined UI that allows the user to select a date or time.</a:t>
            </a:r>
          </a:p>
        </p:txBody>
      </p:sp>
    </p:spTree>
    <p:extLst>
      <p:ext uri="{BB962C8B-B14F-4D97-AF65-F5344CB8AC3E}">
        <p14:creationId xmlns:p14="http://schemas.microsoft.com/office/powerpoint/2010/main" val="27474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8"/>
            <a:ext cx="10813397" cy="534333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EA401-CACE-4B42-AEA3-F23CC66E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82" y="1714596"/>
            <a:ext cx="5760144" cy="37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8"/>
            <a:ext cx="10813397" cy="534333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0AE7-E9BD-9D4B-A5F0-AB51EAD53DC3}"/>
              </a:ext>
            </a:extLst>
          </p:cNvPr>
          <p:cNvSpPr/>
          <p:nvPr/>
        </p:nvSpPr>
        <p:spPr>
          <a:xfrm>
            <a:off x="1032948" y="1155853"/>
            <a:ext cx="10471479" cy="86517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// Create the object of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AlertDialog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Builder class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AlertDialog.Builder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builder = new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AlertDialog.Builder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MainActivity.this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7B076-515F-D24D-858C-5B28C302D210}"/>
              </a:ext>
            </a:extLst>
          </p:cNvPr>
          <p:cNvSpPr/>
          <p:nvPr/>
        </p:nvSpPr>
        <p:spPr>
          <a:xfrm>
            <a:off x="1032948" y="2410243"/>
            <a:ext cx="10471479" cy="186070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// Set the message show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builder.setMessage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(”Message you want to show");</a:t>
            </a:r>
          </a:p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// Set Alert Title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builder.setTitle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("Alert !");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EC001-A12E-1140-BC8D-5B372AF56543}"/>
              </a:ext>
            </a:extLst>
          </p:cNvPr>
          <p:cNvSpPr/>
          <p:nvPr/>
        </p:nvSpPr>
        <p:spPr>
          <a:xfrm>
            <a:off x="1032948" y="4660162"/>
            <a:ext cx="10471479" cy="12603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// Set Cancelable false for when the user clicks on the outside the Dialog Box then it will remain show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builder.setCancelable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(false);</a:t>
            </a:r>
          </a:p>
        </p:txBody>
      </p:sp>
    </p:spTree>
    <p:extLst>
      <p:ext uri="{BB962C8B-B14F-4D97-AF65-F5344CB8AC3E}">
        <p14:creationId xmlns:p14="http://schemas.microsoft.com/office/powerpoint/2010/main" val="24871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9"/>
            <a:ext cx="10983518" cy="549883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0AE7-E9BD-9D4B-A5F0-AB51EAD53DC3}"/>
              </a:ext>
            </a:extLst>
          </p:cNvPr>
          <p:cNvSpPr/>
          <p:nvPr/>
        </p:nvSpPr>
        <p:spPr>
          <a:xfrm>
            <a:off x="1032948" y="1155853"/>
            <a:ext cx="10471479" cy="491948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// Set the positive button with yes name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OnClickListener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method is use of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DialogInterface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interface.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builder.setPositiveButton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"Kill",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new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DialogInterface.OnClickListener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() {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    @Override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    public void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onClick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(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DialogInterface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dialog,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int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lang="en-US" sz="2400" b="1" spc="50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asdf</a:t>
            </a: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)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    {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        // When the user click yes button then app will close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        finish();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    }</a:t>
            </a:r>
            <a:b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</a:br>
            <a:r>
              <a:rPr lang="en-US" sz="2400" b="1" spc="5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Jameel Noori Nastaleeq" panose="02000503000000020004" pitchFamily="2" charset="-78"/>
              </a:rPr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119601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0AE7-E9BD-9D4B-A5F0-AB51EAD53DC3}"/>
              </a:ext>
            </a:extLst>
          </p:cNvPr>
          <p:cNvSpPr/>
          <p:nvPr/>
        </p:nvSpPr>
        <p:spPr>
          <a:xfrm>
            <a:off x="1032948" y="1155853"/>
            <a:ext cx="10471479" cy="561685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200" b="1" dirty="0"/>
              <a:t>public void </a:t>
            </a:r>
            <a:r>
              <a:rPr lang="en-US" sz="1200" dirty="0" err="1"/>
              <a:t>showDialog</a:t>
            </a:r>
            <a:r>
              <a:rPr lang="en-US" sz="1200" dirty="0"/>
              <a:t>(View view) {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AlertDialog.Builder</a:t>
            </a:r>
            <a:r>
              <a:rPr lang="en-US" sz="1200" dirty="0"/>
              <a:t> builder = </a:t>
            </a:r>
            <a:r>
              <a:rPr lang="en-US" sz="1200" b="1" dirty="0"/>
              <a:t>new </a:t>
            </a:r>
            <a:r>
              <a:rPr lang="en-US" sz="1200" dirty="0" err="1"/>
              <a:t>AlertDialog.Builder</a:t>
            </a:r>
            <a:r>
              <a:rPr lang="en-US" sz="1200" dirty="0"/>
              <a:t>(</a:t>
            </a:r>
            <a:r>
              <a:rPr lang="en-US" sz="1200" dirty="0" err="1"/>
              <a:t>MainActivity.</a:t>
            </a:r>
            <a:r>
              <a:rPr lang="en-US" sz="1200" b="1" dirty="0" err="1"/>
              <a:t>this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builder.setMessage</a:t>
            </a:r>
            <a:r>
              <a:rPr lang="en-US" sz="1200" dirty="0"/>
              <a:t>(</a:t>
            </a:r>
            <a:r>
              <a:rPr lang="en-US" sz="1200" b="1" dirty="0"/>
              <a:t>"It is message"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builder.setTitle</a:t>
            </a:r>
            <a:r>
              <a:rPr lang="en-US" sz="1200" dirty="0"/>
              <a:t>(</a:t>
            </a:r>
            <a:r>
              <a:rPr lang="en-US" sz="1200" b="1" dirty="0"/>
              <a:t>"Title"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builder.setCancelable</a:t>
            </a:r>
            <a:r>
              <a:rPr lang="en-US" sz="1200" dirty="0"/>
              <a:t>(</a:t>
            </a:r>
            <a:r>
              <a:rPr lang="en-US" sz="1200" b="1" dirty="0"/>
              <a:t>false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builder.setPositiveButton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/>
              <a:t>"Positive Button"</a:t>
            </a:r>
            <a:r>
              <a:rPr lang="en-US" sz="1200" dirty="0"/>
              <a:t>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/>
              <a:t>new </a:t>
            </a:r>
            <a:r>
              <a:rPr lang="en-US" sz="1200" dirty="0" err="1"/>
              <a:t>DialogInterface.OnClickListener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                  @Override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/>
              <a:t>public void </a:t>
            </a:r>
            <a:r>
              <a:rPr lang="en-US" sz="1200" dirty="0" err="1"/>
              <a:t>onClick</a:t>
            </a:r>
            <a:r>
              <a:rPr lang="en-US" sz="1200" dirty="0"/>
              <a:t>(</a:t>
            </a:r>
            <a:r>
              <a:rPr lang="en-US" sz="1200" dirty="0" err="1"/>
              <a:t>DialogInterface</a:t>
            </a:r>
            <a:r>
              <a:rPr lang="en-US" sz="1200" dirty="0"/>
              <a:t> dialog, </a:t>
            </a:r>
            <a:r>
              <a:rPr lang="en-US" sz="1200" b="1" dirty="0" err="1"/>
              <a:t>int</a:t>
            </a:r>
            <a:r>
              <a:rPr lang="en-US" sz="1200" b="1" dirty="0"/>
              <a:t> </a:t>
            </a:r>
            <a:r>
              <a:rPr lang="en-US" sz="1200" dirty="0" err="1"/>
              <a:t>asdf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              {</a:t>
            </a:r>
            <a:br>
              <a:rPr lang="en-US" sz="1200" dirty="0"/>
            </a:br>
            <a:r>
              <a:rPr lang="en-US" sz="1200" dirty="0"/>
              <a:t>                        finish();</a:t>
            </a:r>
            <a:br>
              <a:rPr lang="en-US" sz="1200" dirty="0"/>
            </a:br>
            <a:r>
              <a:rPr lang="en-US" sz="1200" dirty="0"/>
              <a:t>                    }</a:t>
            </a:r>
            <a:br>
              <a:rPr lang="en-US" sz="1200" dirty="0"/>
            </a:br>
            <a:r>
              <a:rPr lang="en-US" sz="1200" dirty="0"/>
              <a:t>                });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builder.setNegativeButton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/>
              <a:t>"Negative Button"</a:t>
            </a:r>
            <a:r>
              <a:rPr lang="en-US" sz="1200" dirty="0"/>
              <a:t>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dirty="0"/>
              <a:t>new </a:t>
            </a:r>
            <a:r>
              <a:rPr lang="en-US" sz="1200" dirty="0" err="1"/>
              <a:t>DialogInterface.OnClickListener</a:t>
            </a:r>
            <a:r>
              <a:rPr lang="en-US" sz="1200" dirty="0"/>
              <a:t>()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                @Override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b="1" dirty="0"/>
              <a:t>public void </a:t>
            </a:r>
            <a:r>
              <a:rPr lang="en-US" sz="1200" dirty="0" err="1"/>
              <a:t>onClick</a:t>
            </a:r>
            <a:r>
              <a:rPr lang="en-US" sz="1200" dirty="0"/>
              <a:t>(</a:t>
            </a:r>
            <a:r>
              <a:rPr lang="en-US" sz="1200" dirty="0" err="1"/>
              <a:t>DialogInterface</a:t>
            </a:r>
            <a:r>
              <a:rPr lang="en-US" sz="1200" dirty="0"/>
              <a:t> dialog, </a:t>
            </a:r>
            <a:r>
              <a:rPr lang="en-US" sz="1200" b="1" dirty="0" err="1"/>
              <a:t>int</a:t>
            </a:r>
            <a:r>
              <a:rPr lang="en-US" sz="1200" b="1" dirty="0"/>
              <a:t> </a:t>
            </a:r>
            <a:r>
              <a:rPr lang="en-US" sz="1200" dirty="0"/>
              <a:t>which)</a:t>
            </a:r>
            <a:br>
              <a:rPr lang="en-US" sz="1200" dirty="0"/>
            </a:br>
            <a:r>
              <a:rPr lang="en-US" sz="1200" dirty="0"/>
              <a:t>                    {</a:t>
            </a:r>
            <a:br>
              <a:rPr lang="en-US" sz="1200" dirty="0"/>
            </a:br>
            <a:r>
              <a:rPr lang="en-US" sz="1200" dirty="0"/>
              <a:t>                        </a:t>
            </a:r>
            <a:r>
              <a:rPr lang="en-US" sz="1200" dirty="0" err="1"/>
              <a:t>dialog.cancel</a:t>
            </a:r>
            <a:r>
              <a:rPr lang="en-US" sz="1200" dirty="0"/>
              <a:t>();</a:t>
            </a:r>
            <a:br>
              <a:rPr lang="en-US" sz="1200" dirty="0"/>
            </a:br>
            <a:r>
              <a:rPr lang="en-US" sz="1200" dirty="0"/>
              <a:t>                    }</a:t>
            </a:r>
            <a:br>
              <a:rPr lang="en-US" sz="1200" dirty="0"/>
            </a:br>
            <a:r>
              <a:rPr lang="en-US" sz="1200" dirty="0"/>
              <a:t>                });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AlertDialog</a:t>
            </a:r>
            <a:r>
              <a:rPr lang="en-US" sz="1200" dirty="0"/>
              <a:t> </a:t>
            </a:r>
            <a:r>
              <a:rPr lang="en-US" sz="1200" dirty="0" err="1"/>
              <a:t>alertDialog</a:t>
            </a:r>
            <a:r>
              <a:rPr lang="en-US" sz="1200" dirty="0"/>
              <a:t> = </a:t>
            </a:r>
            <a:r>
              <a:rPr lang="en-US" sz="1200" dirty="0" err="1"/>
              <a:t>builder.create</a:t>
            </a:r>
            <a:r>
              <a:rPr lang="en-US" sz="1200" dirty="0"/>
              <a:t>();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alertDialog.show</a:t>
            </a:r>
            <a:r>
              <a:rPr lang="en-US" sz="1200" dirty="0"/>
              <a:t>();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endParaRPr lang="en-US" sz="1200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52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List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BB1124-1D0D-AE46-B911-B4667F7E3EB3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5764D-009A-214F-A7B4-AC2AD502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6" y="2038664"/>
            <a:ext cx="5757863" cy="37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List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6FC01-D80F-594B-B544-C35F831A7E22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171DC-2539-CD43-9ADC-CD2D5C3A15FB}"/>
              </a:ext>
            </a:extLst>
          </p:cNvPr>
          <p:cNvSpPr/>
          <p:nvPr/>
        </p:nvSpPr>
        <p:spPr>
          <a:xfrm>
            <a:off x="1032948" y="1155853"/>
            <a:ext cx="10471479" cy="541372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b="1" dirty="0"/>
              <a:t>public class </a:t>
            </a:r>
            <a:r>
              <a:rPr lang="en-US" dirty="0" err="1"/>
              <a:t>AlertDialogListActivity</a:t>
            </a:r>
            <a:r>
              <a:rPr lang="en-US" dirty="0"/>
              <a:t> </a:t>
            </a:r>
            <a:r>
              <a:rPr lang="en-US" b="1" dirty="0"/>
              <a:t>extends </a:t>
            </a:r>
            <a:r>
              <a:rPr lang="en-US" dirty="0" err="1"/>
              <a:t>AppCompatActivity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String [] </a:t>
            </a:r>
            <a:r>
              <a:rPr lang="en-US" b="1" dirty="0"/>
              <a:t>Colors </a:t>
            </a:r>
            <a:r>
              <a:rPr lang="en-US" dirty="0"/>
              <a:t>= {</a:t>
            </a:r>
            <a:r>
              <a:rPr lang="en-US" b="1" dirty="0"/>
              <a:t>"Red"</a:t>
            </a:r>
            <a:r>
              <a:rPr lang="en-US" dirty="0"/>
              <a:t>, </a:t>
            </a:r>
            <a:r>
              <a:rPr lang="en-US" b="1" dirty="0"/>
              <a:t>"Green"</a:t>
            </a:r>
            <a:r>
              <a:rPr lang="en-US" dirty="0"/>
              <a:t>, </a:t>
            </a:r>
            <a:r>
              <a:rPr lang="en-US" b="1" dirty="0"/>
              <a:t>"Blue"</a:t>
            </a:r>
            <a:r>
              <a:rPr lang="en-US" dirty="0"/>
              <a:t>};</a:t>
            </a:r>
            <a:br>
              <a:rPr lang="en-US" dirty="0"/>
            </a:br>
            <a:r>
              <a:rPr lang="en-US" dirty="0"/>
              <a:t>    @Override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protected void </a:t>
            </a:r>
            <a:r>
              <a:rPr lang="en-US" dirty="0" err="1"/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 err="1"/>
              <a:t>super</a:t>
            </a:r>
            <a:r>
              <a:rPr lang="en-US" dirty="0" err="1"/>
              <a:t>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</a:t>
            </a:r>
            <a:r>
              <a:rPr lang="en-US" b="1" i="1" dirty="0" err="1"/>
              <a:t>activity_alert_dialog_list</a:t>
            </a:r>
            <a:r>
              <a:rPr lang="en-US" dirty="0"/>
              <a:t>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AlertDialog.Builder</a:t>
            </a:r>
            <a:r>
              <a:rPr lang="en-US" dirty="0"/>
              <a:t> builder = </a:t>
            </a:r>
            <a:r>
              <a:rPr lang="en-US" b="1" dirty="0"/>
              <a:t>new </a:t>
            </a:r>
            <a:r>
              <a:rPr lang="en-US" dirty="0" err="1"/>
              <a:t>AlertDialog.Builder</a:t>
            </a:r>
            <a:r>
              <a:rPr lang="en-US" dirty="0"/>
              <a:t>(</a:t>
            </a:r>
            <a:r>
              <a:rPr lang="en-US" b="1" dirty="0"/>
              <a:t>this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builder.setTitle</a:t>
            </a:r>
            <a:r>
              <a:rPr lang="en-US" dirty="0"/>
              <a:t>(</a:t>
            </a:r>
            <a:r>
              <a:rPr lang="en-US" b="1" dirty="0"/>
              <a:t>"</a:t>
            </a:r>
            <a:r>
              <a:rPr lang="en-US" b="1" dirty="0" err="1"/>
              <a:t>SetColor</a:t>
            </a:r>
            <a:r>
              <a:rPr lang="en-US" b="1" dirty="0"/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setItems</a:t>
            </a:r>
            <a:r>
              <a:rPr lang="en-US" dirty="0"/>
              <a:t>(</a:t>
            </a:r>
            <a:r>
              <a:rPr lang="en-US" b="1" dirty="0"/>
              <a:t>Colors</a:t>
            </a:r>
            <a:r>
              <a:rPr lang="en-US" dirty="0"/>
              <a:t>, </a:t>
            </a:r>
            <a:r>
              <a:rPr lang="en-US" b="1" dirty="0"/>
              <a:t>new </a:t>
            </a:r>
            <a:r>
              <a:rPr lang="en-US" dirty="0" err="1"/>
              <a:t>DialogInterface.OnClickListener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b="1" dirty="0"/>
              <a:t>public void </a:t>
            </a:r>
            <a:r>
              <a:rPr lang="en-US" dirty="0" err="1"/>
              <a:t>onClick</a:t>
            </a:r>
            <a:r>
              <a:rPr lang="en-US" dirty="0"/>
              <a:t>(</a:t>
            </a:r>
            <a:r>
              <a:rPr lang="en-US" dirty="0" err="1"/>
              <a:t>DialogInterface</a:t>
            </a:r>
            <a:r>
              <a:rPr lang="en-US" dirty="0"/>
              <a:t> dialog,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which) {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dirty="0" err="1"/>
              <a:t>Toast.</a:t>
            </a:r>
            <a:r>
              <a:rPr lang="en-US" i="1" dirty="0" err="1"/>
              <a:t>makeText</a:t>
            </a:r>
            <a:r>
              <a:rPr lang="en-US" dirty="0"/>
              <a:t>(</a:t>
            </a:r>
            <a:r>
              <a:rPr lang="en-US" dirty="0" err="1"/>
              <a:t>AlertDialogListActivity.</a:t>
            </a:r>
            <a:r>
              <a:rPr lang="en-US" b="1" dirty="0" err="1"/>
              <a:t>this</a:t>
            </a:r>
            <a:r>
              <a:rPr lang="en-US" dirty="0"/>
              <a:t>, </a:t>
            </a:r>
            <a:r>
              <a:rPr lang="en-US" b="1" dirty="0"/>
              <a:t>Colors</a:t>
            </a:r>
            <a:r>
              <a:rPr lang="en-US" dirty="0"/>
              <a:t>[which], </a:t>
            </a:r>
            <a:r>
              <a:rPr lang="en-US" dirty="0" err="1"/>
              <a:t>Toast.</a:t>
            </a:r>
            <a:r>
              <a:rPr lang="en-US" b="1" i="1" dirty="0" err="1"/>
              <a:t>LENGTH_SHORT</a:t>
            </a:r>
            <a:r>
              <a:rPr lang="en-US" dirty="0"/>
              <a:t>).show();</a:t>
            </a:r>
            <a:br>
              <a:rPr lang="en-US" dirty="0"/>
            </a:br>
            <a:r>
              <a:rPr lang="en-US" dirty="0"/>
              <a:t>                    }</a:t>
            </a:r>
            <a:br>
              <a:rPr lang="en-US" dirty="0"/>
            </a:br>
            <a:r>
              <a:rPr lang="en-US" dirty="0"/>
              <a:t>                });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AlertDialog</a:t>
            </a:r>
            <a:r>
              <a:rPr lang="en-US" dirty="0"/>
              <a:t> dialog = </a:t>
            </a:r>
            <a:r>
              <a:rPr lang="en-US" dirty="0" err="1"/>
              <a:t>builder.create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dialog.show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  <a:endParaRPr lang="en-US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647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6" y="322849"/>
            <a:ext cx="6661051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741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Multiple Choice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6FC01-D80F-594B-B544-C35F831A7E22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1D9BFC-BE34-124D-AD2D-C7AD62ED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86" y="1159553"/>
            <a:ext cx="4299578" cy="3521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24BDE4-03F9-0245-98C2-B8D46081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813" y="1145135"/>
            <a:ext cx="4265613" cy="352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1085AD-A40A-8148-9818-62B714966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662" y="4892396"/>
            <a:ext cx="3313038" cy="17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1DAF28-B846-4A42-9354-373DD0F240BD}"/>
              </a:ext>
            </a:extLst>
          </p:cNvPr>
          <p:cNvSpPr/>
          <p:nvPr/>
        </p:nvSpPr>
        <p:spPr>
          <a:xfrm>
            <a:off x="3029804" y="1772222"/>
            <a:ext cx="8415502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80E97-1348-FF4F-882B-1D9B0CE74666}"/>
              </a:ext>
            </a:extLst>
          </p:cNvPr>
          <p:cNvSpPr txBox="1"/>
          <p:nvPr/>
        </p:nvSpPr>
        <p:spPr>
          <a:xfrm>
            <a:off x="3175996" y="2477962"/>
            <a:ext cx="7924526" cy="7386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lvl="0" algn="ctr" defTabSz="914400"/>
            <a:r>
              <a:rPr lang="en-US" sz="4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42827-5D20-BE46-92FC-0AEEEAA712D3}"/>
              </a:ext>
            </a:extLst>
          </p:cNvPr>
          <p:cNvSpPr/>
          <p:nvPr/>
        </p:nvSpPr>
        <p:spPr>
          <a:xfrm>
            <a:off x="0" y="1772222"/>
            <a:ext cx="2934269" cy="28134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leway" panose="020B0503030101060003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E85CF-53F0-434F-9FE8-DDA0BF6BC404}"/>
              </a:ext>
            </a:extLst>
          </p:cNvPr>
          <p:cNvGrpSpPr/>
          <p:nvPr/>
        </p:nvGrpSpPr>
        <p:grpSpPr>
          <a:xfrm>
            <a:off x="504967" y="2046170"/>
            <a:ext cx="1924334" cy="2265528"/>
            <a:chOff x="7938" y="1588"/>
            <a:chExt cx="3867150" cy="3625850"/>
          </a:xfrm>
          <a:solidFill>
            <a:schemeClr val="bg1"/>
          </a:solidFill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74E205F-9CA7-5A4C-A29B-66884394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3391AE-3AFA-EB46-8240-1C1C24D8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A088072-0018-874C-90FA-7AACCC66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D242AE2-4E70-2142-9F31-E9986331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15DE074-57E5-DC48-AB33-E7F5E6319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820B8C6-1328-9540-9FBC-8C8B6209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B810E82-E8F6-304E-9520-F0D406D8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854631B-FDF6-BA4A-87A0-DEEA52C1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F051657-8A7E-2A48-BE8C-0D8E6225A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List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6FC01-D80F-594B-B544-C35F831A7E22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171DC-2539-CD43-9ADC-CD2D5C3A15FB}"/>
              </a:ext>
            </a:extLst>
          </p:cNvPr>
          <p:cNvSpPr/>
          <p:nvPr/>
        </p:nvSpPr>
        <p:spPr>
          <a:xfrm>
            <a:off x="1032948" y="1155853"/>
            <a:ext cx="10471479" cy="555055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600" dirty="0"/>
              <a:t>String [] </a:t>
            </a:r>
            <a:r>
              <a:rPr lang="en-US" sz="1600" b="1" dirty="0"/>
              <a:t>Colors </a:t>
            </a:r>
            <a:r>
              <a:rPr lang="en-US" sz="1600" dirty="0"/>
              <a:t>= {</a:t>
            </a:r>
            <a:r>
              <a:rPr lang="en-US" sz="1600" b="1" dirty="0"/>
              <a:t>"Red"</a:t>
            </a:r>
            <a:r>
              <a:rPr lang="en-US" sz="1600" dirty="0"/>
              <a:t>, </a:t>
            </a:r>
            <a:r>
              <a:rPr lang="en-US" sz="1600" b="1" dirty="0"/>
              <a:t>"Green"</a:t>
            </a:r>
            <a:r>
              <a:rPr lang="en-US" sz="1600" dirty="0"/>
              <a:t>, </a:t>
            </a:r>
            <a:r>
              <a:rPr lang="en-US" sz="1600" b="1" dirty="0"/>
              <a:t>"Blue"</a:t>
            </a:r>
            <a:r>
              <a:rPr lang="en-US" sz="1600" dirty="0"/>
              <a:t>};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ArrayList</a:t>
            </a:r>
            <a:r>
              <a:rPr lang="en-US" sz="1600" dirty="0"/>
              <a:t>&lt;Integer&gt; </a:t>
            </a:r>
            <a:r>
              <a:rPr lang="en-US" sz="1600" b="1" dirty="0" err="1"/>
              <a:t>selectedItems</a:t>
            </a:r>
            <a:r>
              <a:rPr lang="en-US" sz="1600" b="1" dirty="0"/>
              <a:t> </a:t>
            </a:r>
            <a:r>
              <a:rPr lang="en-US" sz="1600" dirty="0"/>
              <a:t>= </a:t>
            </a:r>
            <a:r>
              <a:rPr lang="en-US" sz="1600" b="1" dirty="0"/>
              <a:t>new </a:t>
            </a:r>
            <a:r>
              <a:rPr lang="en-US" sz="1600" dirty="0" err="1"/>
              <a:t>ArrayList</a:t>
            </a:r>
            <a:r>
              <a:rPr lang="en-US" sz="1600" dirty="0"/>
              <a:t>();  </a:t>
            </a:r>
            <a:r>
              <a:rPr lang="en-US" sz="1600" i="1" dirty="0"/>
              <a:t>// Where we track the selected items</a:t>
            </a:r>
            <a:br>
              <a:rPr lang="en-US" sz="1600" i="1" dirty="0"/>
            </a:br>
            <a:r>
              <a:rPr lang="en-US" sz="1600" i="1" dirty="0"/>
              <a:t>    </a:t>
            </a:r>
            <a:r>
              <a:rPr lang="en-US" sz="1600" dirty="0"/>
              <a:t>@Override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/>
              <a:t>protected void </a:t>
            </a:r>
            <a:r>
              <a:rPr lang="en-US" sz="1600" dirty="0" err="1"/>
              <a:t>onCreate</a:t>
            </a:r>
            <a:r>
              <a:rPr lang="en-US" sz="1600" dirty="0"/>
              <a:t>(Bundle </a:t>
            </a:r>
            <a:r>
              <a:rPr lang="en-US" sz="1600" dirty="0" err="1"/>
              <a:t>savedInstanceState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b="1" dirty="0" err="1"/>
              <a:t>super</a:t>
            </a:r>
            <a:r>
              <a:rPr lang="en-US" sz="1600" dirty="0" err="1"/>
              <a:t>.onCreate</a:t>
            </a:r>
            <a:r>
              <a:rPr lang="en-US" sz="1600" dirty="0"/>
              <a:t>(</a:t>
            </a:r>
            <a:r>
              <a:rPr lang="en-US" sz="1600" dirty="0" err="1"/>
              <a:t>savedInstanceState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setContentView</a:t>
            </a:r>
            <a:r>
              <a:rPr lang="en-US" sz="1600" dirty="0"/>
              <a:t>(</a:t>
            </a:r>
            <a:r>
              <a:rPr lang="en-US" sz="1600" dirty="0" err="1"/>
              <a:t>R.layout.</a:t>
            </a:r>
            <a:r>
              <a:rPr lang="en-US" sz="1600" b="1" i="1" dirty="0" err="1"/>
              <a:t>activity_multiple_choice_dialog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AlertDialog.Builder</a:t>
            </a:r>
            <a:r>
              <a:rPr lang="en-US" sz="1600" dirty="0"/>
              <a:t> builder = </a:t>
            </a:r>
            <a:r>
              <a:rPr lang="en-US" sz="1600" b="1" dirty="0"/>
              <a:t>new </a:t>
            </a:r>
            <a:r>
              <a:rPr lang="en-US" sz="1600" dirty="0" err="1"/>
              <a:t>AlertDialog.Builder</a:t>
            </a:r>
            <a:r>
              <a:rPr lang="en-US" sz="1600" dirty="0"/>
              <a:t>(</a:t>
            </a:r>
            <a:r>
              <a:rPr lang="en-US" sz="1600" b="1" dirty="0"/>
              <a:t>this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builder.setTitle</a:t>
            </a:r>
            <a:r>
              <a:rPr lang="en-US" sz="1600" dirty="0"/>
              <a:t>(</a:t>
            </a:r>
            <a:r>
              <a:rPr lang="en-US" sz="1600" b="1" dirty="0"/>
              <a:t>"Select options"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            .</a:t>
            </a:r>
            <a:r>
              <a:rPr lang="en-US" sz="1600" dirty="0" err="1"/>
              <a:t>setMultiChoiceItems</a:t>
            </a:r>
            <a:r>
              <a:rPr lang="en-US" sz="1600" dirty="0"/>
              <a:t>(</a:t>
            </a:r>
            <a:r>
              <a:rPr lang="en-US" sz="1600" b="1" dirty="0"/>
              <a:t>Colors</a:t>
            </a:r>
            <a:r>
              <a:rPr lang="en-US" sz="1600" dirty="0"/>
              <a:t>, </a:t>
            </a:r>
            <a:r>
              <a:rPr lang="en-US" sz="1600" b="1" dirty="0"/>
              <a:t>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                      </a:t>
            </a:r>
            <a:r>
              <a:rPr lang="en-US" sz="1600" b="1" dirty="0"/>
              <a:t>new </a:t>
            </a:r>
            <a:r>
              <a:rPr lang="en-US" sz="1600" dirty="0" err="1"/>
              <a:t>DialogInterface.OnMultiChoiceClickListener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                    @Override</a:t>
            </a:r>
            <a:br>
              <a:rPr lang="en-US" sz="1600" dirty="0"/>
            </a:br>
            <a:r>
              <a:rPr lang="en-US" sz="1600" dirty="0"/>
              <a:t>                            </a:t>
            </a:r>
            <a:r>
              <a:rPr lang="en-US" sz="1600" b="1" dirty="0"/>
              <a:t>public void </a:t>
            </a:r>
            <a:r>
              <a:rPr lang="en-US" sz="1600" dirty="0" err="1"/>
              <a:t>onClick</a:t>
            </a:r>
            <a:r>
              <a:rPr lang="en-US" sz="1600" dirty="0"/>
              <a:t>(</a:t>
            </a:r>
            <a:r>
              <a:rPr lang="en-US" sz="1600" dirty="0" err="1"/>
              <a:t>DialogInterface</a:t>
            </a:r>
            <a:r>
              <a:rPr lang="en-US" sz="1600" dirty="0"/>
              <a:t> dialog,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which, </a:t>
            </a:r>
            <a:r>
              <a:rPr lang="en-US" sz="1600" b="1" dirty="0" err="1"/>
              <a:t>boolean</a:t>
            </a:r>
            <a:r>
              <a:rPr lang="en-US" sz="1600" b="1" dirty="0"/>
              <a:t> </a:t>
            </a:r>
            <a:r>
              <a:rPr lang="en-US" sz="1600" dirty="0" err="1"/>
              <a:t>isChecked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                        </a:t>
            </a:r>
            <a:r>
              <a:rPr lang="en-US" sz="1600" b="1" dirty="0"/>
              <a:t>if </a:t>
            </a:r>
            <a:r>
              <a:rPr lang="en-US" sz="1600" dirty="0"/>
              <a:t>(</a:t>
            </a:r>
            <a:r>
              <a:rPr lang="en-US" sz="1600" dirty="0" err="1"/>
              <a:t>isChecked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                            </a:t>
            </a:r>
            <a:r>
              <a:rPr lang="en-US" sz="1600" b="1" dirty="0" err="1"/>
              <a:t>selectedItems</a:t>
            </a:r>
            <a:r>
              <a:rPr lang="en-US" sz="1600" dirty="0" err="1"/>
              <a:t>.add</a:t>
            </a:r>
            <a:r>
              <a:rPr lang="en-US" sz="1600" dirty="0"/>
              <a:t>(which);</a:t>
            </a:r>
            <a:br>
              <a:rPr lang="en-US" sz="1600" dirty="0"/>
            </a:br>
            <a:r>
              <a:rPr lang="en-US" sz="1600" dirty="0"/>
              <a:t>                                } </a:t>
            </a:r>
            <a:r>
              <a:rPr lang="en-US" sz="1600" b="1" dirty="0"/>
              <a:t>else if </a:t>
            </a:r>
            <a:r>
              <a:rPr lang="en-US" sz="1600" dirty="0"/>
              <a:t>(</a:t>
            </a:r>
            <a:r>
              <a:rPr lang="en-US" sz="1600" b="1" dirty="0" err="1"/>
              <a:t>selectedItems</a:t>
            </a:r>
            <a:r>
              <a:rPr lang="en-US" sz="1600" dirty="0" err="1"/>
              <a:t>.contains</a:t>
            </a:r>
            <a:r>
              <a:rPr lang="en-US" sz="1600" dirty="0"/>
              <a:t>(which)) {</a:t>
            </a:r>
            <a:br>
              <a:rPr lang="en-US" sz="1600" dirty="0"/>
            </a:br>
            <a:r>
              <a:rPr lang="en-US" sz="1600" dirty="0"/>
              <a:t>                                    </a:t>
            </a:r>
            <a:r>
              <a:rPr lang="en-US" sz="1600" b="1" dirty="0" err="1"/>
              <a:t>selectedItems</a:t>
            </a:r>
            <a:r>
              <a:rPr lang="en-US" sz="1600" dirty="0" err="1"/>
              <a:t>.remove</a:t>
            </a:r>
            <a:r>
              <a:rPr lang="en-US" sz="1600" dirty="0"/>
              <a:t>(</a:t>
            </a:r>
            <a:r>
              <a:rPr lang="en-US" sz="1600" dirty="0" err="1"/>
              <a:t>Integer.</a:t>
            </a:r>
            <a:r>
              <a:rPr lang="en-US" sz="1600" i="1" dirty="0" err="1"/>
              <a:t>valueOf</a:t>
            </a:r>
            <a:r>
              <a:rPr lang="en-US" sz="1600" dirty="0"/>
              <a:t>(which));</a:t>
            </a:r>
            <a:br>
              <a:rPr lang="en-US" sz="1600" dirty="0"/>
            </a:br>
            <a:r>
              <a:rPr lang="en-US" sz="1600" dirty="0"/>
              <a:t>                                }</a:t>
            </a:r>
            <a:br>
              <a:rPr lang="en-US" sz="1600" dirty="0"/>
            </a:br>
            <a:r>
              <a:rPr lang="en-US" sz="1600" dirty="0"/>
              <a:t>                            }</a:t>
            </a:r>
            <a:br>
              <a:rPr lang="en-US" sz="1600" dirty="0"/>
            </a:br>
            <a:r>
              <a:rPr lang="en-US" sz="1600" dirty="0"/>
              <a:t>                        })</a:t>
            </a:r>
            <a:br>
              <a:rPr lang="en-US" sz="1600" dirty="0"/>
            </a:br>
            <a:r>
              <a:rPr lang="en-US" sz="1600" dirty="0"/>
              <a:t>                .</a:t>
            </a:r>
            <a:r>
              <a:rPr lang="en-US" sz="1600" dirty="0" err="1"/>
              <a:t>setCancelable</a:t>
            </a:r>
            <a:r>
              <a:rPr lang="en-US" sz="1600" dirty="0"/>
              <a:t>(</a:t>
            </a:r>
            <a:r>
              <a:rPr lang="en-US" sz="1600" b="1" dirty="0"/>
              <a:t>false</a:t>
            </a:r>
            <a:r>
              <a:rPr lang="en-US" sz="1600" dirty="0"/>
              <a:t>)</a:t>
            </a:r>
            <a:br>
              <a:rPr lang="en-US" sz="1200" dirty="0"/>
            </a:br>
            <a:endParaRPr lang="en-US" sz="1200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08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List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6FC01-D80F-594B-B544-C35F831A7E22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171DC-2539-CD43-9ADC-CD2D5C3A15FB}"/>
              </a:ext>
            </a:extLst>
          </p:cNvPr>
          <p:cNvSpPr/>
          <p:nvPr/>
        </p:nvSpPr>
        <p:spPr>
          <a:xfrm>
            <a:off x="1032948" y="1155853"/>
            <a:ext cx="10471479" cy="581114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br>
              <a:rPr lang="en-US" sz="1200" dirty="0"/>
            </a:br>
            <a:r>
              <a:rPr lang="en-US" sz="1600" dirty="0"/>
              <a:t>                .</a:t>
            </a:r>
            <a:r>
              <a:rPr lang="en-US" sz="1600" dirty="0" err="1"/>
              <a:t>setPositiveButton</a:t>
            </a:r>
            <a:r>
              <a:rPr lang="en-US" sz="1600" dirty="0"/>
              <a:t>(</a:t>
            </a:r>
            <a:r>
              <a:rPr lang="en-US" sz="1600" b="1" dirty="0"/>
              <a:t>"Yes"</a:t>
            </a:r>
            <a:r>
              <a:rPr lang="en-US" sz="1600" dirty="0"/>
              <a:t>, </a:t>
            </a:r>
            <a:r>
              <a:rPr lang="en-US" sz="1600" b="1" dirty="0"/>
              <a:t>new </a:t>
            </a:r>
            <a:r>
              <a:rPr lang="en-US" sz="1600" dirty="0" err="1"/>
              <a:t>DialogInterface.OnClickListener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            @Override</a:t>
            </a:r>
            <a:br>
              <a:rPr lang="en-US" sz="1600" dirty="0"/>
            </a:br>
            <a:r>
              <a:rPr lang="en-US" sz="1600" dirty="0"/>
              <a:t>                    </a:t>
            </a:r>
            <a:r>
              <a:rPr lang="en-US" sz="1600" b="1" dirty="0"/>
              <a:t>public void </a:t>
            </a:r>
            <a:r>
              <a:rPr lang="en-US" sz="1600" dirty="0" err="1"/>
              <a:t>onClick</a:t>
            </a:r>
            <a:r>
              <a:rPr lang="en-US" sz="1600" dirty="0"/>
              <a:t>(</a:t>
            </a:r>
            <a:r>
              <a:rPr lang="en-US" sz="1600" dirty="0" err="1"/>
              <a:t>DialogInterface</a:t>
            </a:r>
            <a:r>
              <a:rPr lang="en-US" sz="1600" dirty="0"/>
              <a:t> dialog,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which) {</a:t>
            </a:r>
            <a:br>
              <a:rPr lang="en-US" sz="1600" dirty="0"/>
            </a:br>
            <a:r>
              <a:rPr lang="en-US" sz="1600" dirty="0"/>
              <a:t>                        String </a:t>
            </a:r>
            <a:r>
              <a:rPr lang="en-US" sz="1600" dirty="0" err="1"/>
              <a:t>msg</a:t>
            </a:r>
            <a:r>
              <a:rPr lang="en-US" sz="1600" dirty="0"/>
              <a:t> = </a:t>
            </a:r>
            <a:r>
              <a:rPr lang="en-US" sz="1600" b="1" dirty="0"/>
              <a:t>""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                        </a:t>
            </a:r>
            <a:r>
              <a:rPr lang="en-US" sz="1600" b="1" dirty="0"/>
              <a:t>for 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b="1" dirty="0" err="1"/>
              <a:t>selectedItems</a:t>
            </a:r>
            <a:r>
              <a:rPr lang="en-US" sz="1600" dirty="0" err="1"/>
              <a:t>.size</a:t>
            </a:r>
            <a:r>
              <a:rPr lang="en-US" sz="1600" dirty="0"/>
              <a:t>();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  <a:br>
              <a:rPr lang="en-US" sz="1600" dirty="0"/>
            </a:br>
            <a:r>
              <a:rPr lang="en-US" sz="1600" dirty="0"/>
              <a:t>                            </a:t>
            </a:r>
            <a:r>
              <a:rPr lang="en-US" sz="1600" dirty="0" err="1"/>
              <a:t>msg</a:t>
            </a:r>
            <a:r>
              <a:rPr lang="en-US" sz="1600" dirty="0"/>
              <a:t> = </a:t>
            </a:r>
            <a:r>
              <a:rPr lang="en-US" sz="1600" dirty="0" err="1"/>
              <a:t>msg</a:t>
            </a:r>
            <a:r>
              <a:rPr lang="en-US" sz="1600" dirty="0"/>
              <a:t> + </a:t>
            </a:r>
            <a:r>
              <a:rPr lang="en-US" sz="1600" b="1" dirty="0"/>
              <a:t>"\n" </a:t>
            </a:r>
            <a:r>
              <a:rPr lang="en-US" sz="1600" dirty="0"/>
              <a:t>+ (</a:t>
            </a:r>
            <a:r>
              <a:rPr lang="en-US" sz="1600" dirty="0" err="1"/>
              <a:t>i</a:t>
            </a:r>
            <a:r>
              <a:rPr lang="en-US" sz="1600" dirty="0"/>
              <a:t> + 1) + </a:t>
            </a:r>
            <a:r>
              <a:rPr lang="en-US" sz="1600" b="1" dirty="0"/>
              <a:t>" : " </a:t>
            </a:r>
            <a:r>
              <a:rPr lang="en-US" sz="1600" dirty="0"/>
              <a:t>+ </a:t>
            </a:r>
            <a:r>
              <a:rPr lang="en-US" sz="1600" b="1" dirty="0"/>
              <a:t>Colors</a:t>
            </a:r>
            <a:r>
              <a:rPr lang="en-US" sz="1600" dirty="0"/>
              <a:t>[ </a:t>
            </a:r>
            <a:r>
              <a:rPr lang="en-US" sz="1600" b="1" dirty="0" err="1"/>
              <a:t>selectedItems</a:t>
            </a:r>
            <a:r>
              <a:rPr lang="en-US" sz="1600" dirty="0" err="1"/>
              <a:t>.get</a:t>
            </a: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)];</a:t>
            </a:r>
            <a:br>
              <a:rPr lang="en-US" sz="1600" dirty="0"/>
            </a:br>
            <a:r>
              <a:rPr lang="en-US" sz="1600" dirty="0"/>
              <a:t>                        }</a:t>
            </a:r>
            <a:br>
              <a:rPr lang="en-US" sz="1600" dirty="0"/>
            </a:br>
            <a:r>
              <a:rPr lang="en-US" sz="1600" dirty="0"/>
              <a:t>                        </a:t>
            </a:r>
            <a:r>
              <a:rPr lang="en-US" sz="1600" dirty="0" err="1"/>
              <a:t>Toast.</a:t>
            </a:r>
            <a:r>
              <a:rPr lang="en-US" sz="1600" i="1" dirty="0" err="1"/>
              <a:t>makeText</a:t>
            </a:r>
            <a:r>
              <a:rPr lang="en-US" sz="1600" dirty="0"/>
              <a:t>(</a:t>
            </a:r>
            <a:r>
              <a:rPr lang="en-US" sz="1600" dirty="0" err="1"/>
              <a:t>getApplicationContext</a:t>
            </a:r>
            <a:r>
              <a:rPr lang="en-US" sz="1600" dirty="0"/>
              <a:t>(), </a:t>
            </a:r>
            <a:r>
              <a:rPr lang="en-US" sz="1600" b="1" dirty="0"/>
              <a:t>"Total " </a:t>
            </a:r>
            <a:r>
              <a:rPr lang="en-US" sz="1600" dirty="0"/>
              <a:t>+ </a:t>
            </a:r>
            <a:r>
              <a:rPr lang="en-US" sz="1600" b="1" dirty="0" err="1"/>
              <a:t>selectedItems</a:t>
            </a:r>
            <a:r>
              <a:rPr lang="en-US" sz="1600" dirty="0" err="1"/>
              <a:t>.size</a:t>
            </a:r>
            <a:r>
              <a:rPr lang="en-US" sz="1600" dirty="0"/>
              <a:t>() + </a:t>
            </a:r>
            <a:r>
              <a:rPr lang="en-US" sz="1600" b="1" dirty="0"/>
              <a:t>" Items Selected.\n" </a:t>
            </a:r>
            <a:r>
              <a:rPr lang="en-US" sz="1600" dirty="0"/>
              <a:t>+ </a:t>
            </a:r>
            <a:r>
              <a:rPr lang="en-US" sz="1600" dirty="0" err="1"/>
              <a:t>msg</a:t>
            </a:r>
            <a:r>
              <a:rPr lang="en-US" sz="1600" dirty="0"/>
              <a:t>, </a:t>
            </a:r>
            <a:r>
              <a:rPr lang="en-US" sz="1600" dirty="0" err="1"/>
              <a:t>Toast.</a:t>
            </a:r>
            <a:r>
              <a:rPr lang="en-US" sz="1600" b="1" i="1" dirty="0" err="1"/>
              <a:t>LENGTH_SHORT</a:t>
            </a:r>
            <a:r>
              <a:rPr lang="en-US" sz="1600" dirty="0"/>
              <a:t>).show();</a:t>
            </a:r>
            <a:br>
              <a:rPr lang="en-US" sz="1600" dirty="0"/>
            </a:br>
            <a:r>
              <a:rPr lang="en-US" sz="1600" dirty="0"/>
              <a:t>                    }</a:t>
            </a:r>
            <a:br>
              <a:rPr lang="en-US" sz="1600" dirty="0"/>
            </a:br>
            <a:r>
              <a:rPr lang="en-US" sz="1600" dirty="0"/>
              <a:t>                })</a:t>
            </a:r>
            <a:br>
              <a:rPr lang="en-US" sz="1600" dirty="0"/>
            </a:br>
            <a:r>
              <a:rPr lang="en-US" sz="1600" dirty="0"/>
              <a:t>                .</a:t>
            </a:r>
            <a:r>
              <a:rPr lang="en-US" sz="1600" dirty="0" err="1"/>
              <a:t>setNegativeButton</a:t>
            </a:r>
            <a:r>
              <a:rPr lang="en-US" sz="1600" dirty="0"/>
              <a:t>(</a:t>
            </a:r>
            <a:r>
              <a:rPr lang="en-US" sz="1600" b="1" dirty="0"/>
              <a:t>"No"</a:t>
            </a:r>
            <a:r>
              <a:rPr lang="en-US" sz="1600" dirty="0"/>
              <a:t>, </a:t>
            </a:r>
            <a:r>
              <a:rPr lang="en-US" sz="1600" b="1" dirty="0"/>
              <a:t>new </a:t>
            </a:r>
            <a:r>
              <a:rPr lang="en-US" sz="1600" dirty="0" err="1"/>
              <a:t>DialogInterface.OnClickListener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            @Override</a:t>
            </a:r>
            <a:br>
              <a:rPr lang="en-US" sz="1600" dirty="0"/>
            </a:br>
            <a:r>
              <a:rPr lang="en-US" sz="1600" dirty="0"/>
              <a:t>                    </a:t>
            </a:r>
            <a:r>
              <a:rPr lang="en-US" sz="1600" b="1" dirty="0"/>
              <a:t>public void </a:t>
            </a:r>
            <a:r>
              <a:rPr lang="en-US" sz="1600" dirty="0" err="1"/>
              <a:t>onClick</a:t>
            </a:r>
            <a:r>
              <a:rPr lang="en-US" sz="1600" dirty="0"/>
              <a:t>(</a:t>
            </a:r>
            <a:r>
              <a:rPr lang="en-US" sz="1600" dirty="0" err="1"/>
              <a:t>DialogInterface</a:t>
            </a:r>
            <a:r>
              <a:rPr lang="en-US" sz="1600" dirty="0"/>
              <a:t> dialog,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which) {</a:t>
            </a:r>
            <a:br>
              <a:rPr lang="en-US" sz="1600" dirty="0"/>
            </a:br>
            <a:r>
              <a:rPr lang="en-US" sz="1600" dirty="0"/>
              <a:t>                        </a:t>
            </a:r>
            <a:r>
              <a:rPr lang="en-US" sz="1600" dirty="0" err="1"/>
              <a:t>Toast.</a:t>
            </a:r>
            <a:r>
              <a:rPr lang="en-US" sz="1600" i="1" dirty="0" err="1"/>
              <a:t>makeText</a:t>
            </a:r>
            <a:r>
              <a:rPr lang="en-US" sz="1600" dirty="0"/>
              <a:t>(</a:t>
            </a:r>
            <a:r>
              <a:rPr lang="en-US" sz="1600" dirty="0" err="1"/>
              <a:t>MultipleChoiceDialogActivity.</a:t>
            </a:r>
            <a:r>
              <a:rPr lang="en-US" sz="1600" b="1" dirty="0" err="1"/>
              <a:t>this</a:t>
            </a:r>
            <a:r>
              <a:rPr lang="en-US" sz="1600" dirty="0" err="1"/>
              <a:t>,</a:t>
            </a:r>
            <a:r>
              <a:rPr lang="en-US" sz="1600" b="1" dirty="0" err="1"/>
              <a:t>"No</a:t>
            </a:r>
            <a:r>
              <a:rPr lang="en-US" sz="1600" b="1" dirty="0"/>
              <a:t> Option Selected"</a:t>
            </a:r>
            <a:r>
              <a:rPr lang="en-US" sz="1600" dirty="0"/>
              <a:t>,</a:t>
            </a:r>
            <a:r>
              <a:rPr lang="en-US" sz="1600" dirty="0" err="1"/>
              <a:t>Toast.</a:t>
            </a:r>
            <a:r>
              <a:rPr lang="en-US" sz="1600" b="1" i="1" dirty="0" err="1"/>
              <a:t>LENGTH_SHORT</a:t>
            </a:r>
            <a:r>
              <a:rPr lang="en-US" sz="1600" dirty="0"/>
              <a:t>).show();</a:t>
            </a:r>
            <a:br>
              <a:rPr lang="en-US" sz="1600" dirty="0"/>
            </a:br>
            <a:r>
              <a:rPr lang="en-US" sz="1600" dirty="0"/>
              <a:t>                    }</a:t>
            </a:r>
            <a:br>
              <a:rPr lang="en-US" sz="1600" dirty="0"/>
            </a:br>
            <a:r>
              <a:rPr lang="en-US" sz="1600" dirty="0"/>
              <a:t>                });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AlertDialog</a:t>
            </a:r>
            <a:r>
              <a:rPr lang="en-US" sz="1600" dirty="0"/>
              <a:t> dialog  = </a:t>
            </a:r>
            <a:r>
              <a:rPr lang="en-US" sz="1600" dirty="0" err="1"/>
              <a:t>builder.create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dialog.show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sz="1600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40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7546876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63845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Customize Layout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6FC01-D80F-594B-B544-C35F831A7E22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6B82D-8F77-E248-B97C-D4E60A30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720" y="1863124"/>
            <a:ext cx="5149851" cy="41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F5F4D51F-23E9-4B82-9AE5-A5510E4B1EC3}"/>
              </a:ext>
            </a:extLst>
          </p:cNvPr>
          <p:cNvSpPr/>
          <p:nvPr/>
        </p:nvSpPr>
        <p:spPr>
          <a:xfrm>
            <a:off x="839887" y="322849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BB59D-0887-4E06-AA32-27F969C21DAB}"/>
              </a:ext>
            </a:extLst>
          </p:cNvPr>
          <p:cNvSpPr/>
          <p:nvPr/>
        </p:nvSpPr>
        <p:spPr>
          <a:xfrm>
            <a:off x="1630694" y="295892"/>
            <a:ext cx="5157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 err="1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AlertDialog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 with List</a:t>
            </a:r>
            <a:endParaRPr lang="en-US" sz="3000" b="1" dirty="0">
              <a:solidFill>
                <a:prstClr val="white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9" name="Google Shape;4529;p36">
            <a:extLst>
              <a:ext uri="{FF2B5EF4-FFF2-40B4-BE49-F238E27FC236}">
                <a16:creationId xmlns:a16="http://schemas.microsoft.com/office/drawing/2014/main" id="{4D9CE893-7D4C-48A4-B69A-2B644950D0AB}"/>
              </a:ext>
            </a:extLst>
          </p:cNvPr>
          <p:cNvGrpSpPr/>
          <p:nvPr/>
        </p:nvGrpSpPr>
        <p:grpSpPr>
          <a:xfrm>
            <a:off x="1117086" y="407695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20" name="Google Shape;4530;p36">
              <a:extLst>
                <a:ext uri="{FF2B5EF4-FFF2-40B4-BE49-F238E27FC236}">
                  <a16:creationId xmlns:a16="http://schemas.microsoft.com/office/drawing/2014/main" id="{367A22DF-7ECF-4529-92FC-BDA31FCA043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Google Shape;4531;p36">
              <a:extLst>
                <a:ext uri="{FF2B5EF4-FFF2-40B4-BE49-F238E27FC236}">
                  <a16:creationId xmlns:a16="http://schemas.microsoft.com/office/drawing/2014/main" id="{B08A6CF8-916C-4351-8C3C-ABAEABE0294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Google Shape;4532;p36">
              <a:extLst>
                <a:ext uri="{FF2B5EF4-FFF2-40B4-BE49-F238E27FC236}">
                  <a16:creationId xmlns:a16="http://schemas.microsoft.com/office/drawing/2014/main" id="{67B2DB64-5C0C-477C-B1BE-D1C9E2848BDF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6FC01-D80F-594B-B544-C35F831A7E22}"/>
              </a:ext>
            </a:extLst>
          </p:cNvPr>
          <p:cNvSpPr/>
          <p:nvPr/>
        </p:nvSpPr>
        <p:spPr>
          <a:xfrm>
            <a:off x="839887" y="1114618"/>
            <a:ext cx="10983518" cy="565809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100000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171DC-2539-CD43-9ADC-CD2D5C3A15FB}"/>
              </a:ext>
            </a:extLst>
          </p:cNvPr>
          <p:cNvSpPr/>
          <p:nvPr/>
        </p:nvSpPr>
        <p:spPr>
          <a:xfrm>
            <a:off x="1032948" y="1155853"/>
            <a:ext cx="10471479" cy="610994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dirty="0"/>
              <a:t>@Override</a:t>
            </a:r>
            <a:br>
              <a:rPr lang="en-US" dirty="0"/>
            </a:br>
            <a:r>
              <a:rPr lang="en-US" b="1" dirty="0"/>
              <a:t>protected void </a:t>
            </a:r>
            <a:r>
              <a:rPr lang="en-US" sz="1200" dirty="0" err="1"/>
              <a:t>onCreate</a:t>
            </a:r>
            <a:r>
              <a:rPr lang="en-US" sz="1200" dirty="0"/>
              <a:t>(Bundle </a:t>
            </a:r>
            <a:r>
              <a:rPr lang="en-US" sz="1200" dirty="0" err="1"/>
              <a:t>savedInstanceState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b="1" dirty="0" err="1"/>
              <a:t>super</a:t>
            </a:r>
            <a:r>
              <a:rPr lang="en-US" sz="1200" dirty="0" err="1"/>
              <a:t>.onCreate</a:t>
            </a:r>
            <a:r>
              <a:rPr lang="en-US" sz="1200" dirty="0"/>
              <a:t>(</a:t>
            </a:r>
            <a:r>
              <a:rPr lang="en-US" sz="1200" dirty="0" err="1"/>
              <a:t>savedInstanceState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setContentView</a:t>
            </a:r>
            <a:r>
              <a:rPr lang="en-US" sz="1200" dirty="0"/>
              <a:t>(</a:t>
            </a:r>
            <a:r>
              <a:rPr lang="en-US" sz="1200" dirty="0" err="1"/>
              <a:t>R.layout.</a:t>
            </a:r>
            <a:r>
              <a:rPr lang="en-US" b="1" i="1" dirty="0" err="1"/>
              <a:t>activity_sign_in_dialog</a:t>
            </a:r>
            <a:r>
              <a:rPr lang="en-US" sz="1200" dirty="0"/>
              <a:t>);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AlertDialog.Builder</a:t>
            </a:r>
            <a:r>
              <a:rPr lang="en-US" sz="1200" dirty="0"/>
              <a:t> builder = </a:t>
            </a:r>
            <a:r>
              <a:rPr lang="en-US" b="1" dirty="0"/>
              <a:t>new </a:t>
            </a:r>
            <a:r>
              <a:rPr lang="en-US" sz="1200" dirty="0" err="1"/>
              <a:t>AlertDialog.Builder</a:t>
            </a:r>
            <a:r>
              <a:rPr lang="en-US" sz="1200" dirty="0"/>
              <a:t>(</a:t>
            </a:r>
            <a:r>
              <a:rPr lang="en-US" b="1" dirty="0"/>
              <a:t>this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LayoutInflater</a:t>
            </a:r>
            <a:r>
              <a:rPr lang="en-US" sz="1200" dirty="0"/>
              <a:t> </a:t>
            </a:r>
            <a:r>
              <a:rPr lang="en-US" sz="1200" dirty="0" err="1"/>
              <a:t>inflater</a:t>
            </a:r>
            <a:r>
              <a:rPr lang="en-US" sz="1200" dirty="0"/>
              <a:t> = </a:t>
            </a:r>
            <a:r>
              <a:rPr lang="en-US" b="1" dirty="0" err="1"/>
              <a:t>this</a:t>
            </a:r>
            <a:r>
              <a:rPr lang="en-US" sz="1200" dirty="0" err="1"/>
              <a:t>.getLayoutInflater</a:t>
            </a:r>
            <a:r>
              <a:rPr lang="en-US" sz="1200" dirty="0"/>
              <a:t>();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builder.setView</a:t>
            </a:r>
            <a:r>
              <a:rPr lang="en-US" sz="1200" dirty="0"/>
              <a:t>(</a:t>
            </a:r>
            <a:r>
              <a:rPr lang="en-US" sz="1200" dirty="0" err="1"/>
              <a:t>inflater.inflate</a:t>
            </a:r>
            <a:r>
              <a:rPr lang="en-US" sz="1200" dirty="0"/>
              <a:t>(</a:t>
            </a:r>
            <a:r>
              <a:rPr lang="en-US" sz="1200" dirty="0" err="1"/>
              <a:t>R.layout.</a:t>
            </a:r>
            <a:r>
              <a:rPr lang="en-US" b="1" i="1" dirty="0" err="1"/>
              <a:t>sign_in</a:t>
            </a:r>
            <a:r>
              <a:rPr lang="en-US" sz="1200" dirty="0"/>
              <a:t>, </a:t>
            </a:r>
            <a:r>
              <a:rPr lang="en-US" b="1" dirty="0"/>
              <a:t>null</a:t>
            </a:r>
            <a:r>
              <a:rPr lang="en-US" sz="1200" dirty="0"/>
              <a:t>))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i="1" dirty="0"/>
              <a:t>// Add action buttons</a:t>
            </a:r>
            <a:br>
              <a:rPr lang="en-US" i="1" dirty="0"/>
            </a:br>
            <a:r>
              <a:rPr lang="en-US" i="1" dirty="0"/>
              <a:t>            </a:t>
            </a:r>
            <a:r>
              <a:rPr lang="en-US" sz="1200" dirty="0"/>
              <a:t>.</a:t>
            </a:r>
            <a:r>
              <a:rPr lang="en-US" sz="1200" dirty="0" err="1"/>
              <a:t>setPositiveButton</a:t>
            </a:r>
            <a:r>
              <a:rPr lang="en-US" sz="1200" dirty="0"/>
              <a:t>(</a:t>
            </a:r>
            <a:r>
              <a:rPr lang="en-US" b="1" dirty="0"/>
              <a:t>"Sign In"</a:t>
            </a:r>
            <a:r>
              <a:rPr lang="en-US" sz="1200" dirty="0"/>
              <a:t>, </a:t>
            </a:r>
            <a:r>
              <a:rPr lang="en-US" b="1" dirty="0"/>
              <a:t>new </a:t>
            </a:r>
            <a:r>
              <a:rPr lang="en-US" sz="1200" dirty="0" err="1"/>
              <a:t>DialogInterface.OnClickListener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dirty="0"/>
              <a:t>@Override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/>
              <a:t>public void </a:t>
            </a:r>
            <a:r>
              <a:rPr lang="en-US" sz="1200" dirty="0" err="1"/>
              <a:t>onClick</a:t>
            </a:r>
            <a:r>
              <a:rPr lang="en-US" sz="1200" dirty="0"/>
              <a:t>(</a:t>
            </a:r>
            <a:r>
              <a:rPr lang="en-US" sz="1200" dirty="0" err="1"/>
              <a:t>DialogInterface</a:t>
            </a:r>
            <a:r>
              <a:rPr lang="en-US" sz="1200" dirty="0"/>
              <a:t> dialog,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sz="1200" dirty="0"/>
              <a:t>id)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i="1" dirty="0"/>
              <a:t>// sign in the user ...</a:t>
            </a:r>
            <a:br>
              <a:rPr lang="en-US" i="1" dirty="0"/>
            </a:br>
            <a:r>
              <a:rPr lang="en-US" i="1" dirty="0"/>
              <a:t>                </a:t>
            </a:r>
            <a:r>
              <a:rPr lang="en-US" sz="1200" dirty="0"/>
              <a:t>}</a:t>
            </a:r>
            <a:br>
              <a:rPr lang="en-US" sz="1200" dirty="0"/>
            </a:br>
            <a:r>
              <a:rPr lang="en-US" sz="1200" dirty="0"/>
              <a:t>            })</a:t>
            </a:r>
            <a:br>
              <a:rPr lang="en-US" sz="1200" dirty="0"/>
            </a:br>
            <a:r>
              <a:rPr lang="en-US" sz="1200" dirty="0"/>
              <a:t>            .</a:t>
            </a:r>
            <a:r>
              <a:rPr lang="en-US" sz="1200" dirty="0" err="1"/>
              <a:t>setNegativeButton</a:t>
            </a:r>
            <a:r>
              <a:rPr lang="en-US" sz="1200" dirty="0"/>
              <a:t>(</a:t>
            </a:r>
            <a:r>
              <a:rPr lang="en-US" b="1" dirty="0"/>
              <a:t>"Cancel"</a:t>
            </a:r>
            <a:r>
              <a:rPr lang="en-US" sz="1200" dirty="0"/>
              <a:t>, </a:t>
            </a:r>
            <a:r>
              <a:rPr lang="en-US" b="1" dirty="0"/>
              <a:t>new </a:t>
            </a:r>
            <a:r>
              <a:rPr lang="en-US" sz="1200" dirty="0" err="1"/>
              <a:t>DialogInterface.OnClickListener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b="1" dirty="0"/>
              <a:t>public void </a:t>
            </a:r>
            <a:r>
              <a:rPr lang="en-US" sz="1200" dirty="0" err="1"/>
              <a:t>onClick</a:t>
            </a:r>
            <a:r>
              <a:rPr lang="en-US" sz="1200" dirty="0"/>
              <a:t>(</a:t>
            </a:r>
            <a:r>
              <a:rPr lang="en-US" sz="1200" dirty="0" err="1"/>
              <a:t>DialogInterface</a:t>
            </a:r>
            <a:r>
              <a:rPr lang="en-US" sz="1200" dirty="0"/>
              <a:t> dialog,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sz="1200" dirty="0"/>
              <a:t>id) {</a:t>
            </a:r>
            <a:br>
              <a:rPr lang="en-US" sz="1200" dirty="0"/>
            </a:br>
            <a:r>
              <a:rPr lang="en-US" sz="1200" dirty="0"/>
              <a:t>                }</a:t>
            </a:r>
            <a:br>
              <a:rPr lang="en-US" sz="1200" dirty="0"/>
            </a:br>
            <a:r>
              <a:rPr lang="en-US" sz="1200" dirty="0"/>
              <a:t>            });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AlertDialog</a:t>
            </a:r>
            <a:r>
              <a:rPr lang="en-US" sz="1200" dirty="0"/>
              <a:t> dialog  = </a:t>
            </a:r>
            <a:r>
              <a:rPr lang="en-US" sz="1200" dirty="0" err="1"/>
              <a:t>builder.create</a:t>
            </a:r>
            <a:r>
              <a:rPr lang="en-US" sz="1200" dirty="0"/>
              <a:t>();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dialog.show</a:t>
            </a:r>
            <a:r>
              <a:rPr lang="en-US" sz="1200"/>
              <a:t>();</a:t>
            </a:r>
            <a:br>
              <a:rPr lang="en-US" sz="1200"/>
            </a:br>
            <a:r>
              <a:rPr lang="en-US" sz="1200"/>
              <a:t>}</a:t>
            </a:r>
            <a:endParaRPr lang="en-US" sz="1600" b="1" spc="50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Calibri" panose="020F0502020204030204" pitchFamily="34" charset="0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0608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5347E-41C0-AF4A-8532-D8BF8C98AFED}"/>
              </a:ext>
            </a:extLst>
          </p:cNvPr>
          <p:cNvSpPr/>
          <p:nvPr/>
        </p:nvSpPr>
        <p:spPr>
          <a:xfrm>
            <a:off x="0" y="-1"/>
            <a:ext cx="12192000" cy="188248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Mobile Computing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8D376-008C-1841-838D-7554FF24DCC0}"/>
              </a:ext>
            </a:extLst>
          </p:cNvPr>
          <p:cNvCxnSpPr/>
          <p:nvPr/>
        </p:nvCxnSpPr>
        <p:spPr>
          <a:xfrm>
            <a:off x="0" y="1723869"/>
            <a:ext cx="12192000" cy="0"/>
          </a:xfrm>
          <a:prstGeom prst="line">
            <a:avLst/>
          </a:prstGeom>
          <a:ln w="825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BBCBB9-7929-F446-8AFE-2E3D99AA61AC}"/>
              </a:ext>
            </a:extLst>
          </p:cNvPr>
          <p:cNvSpPr txBox="1"/>
          <p:nvPr/>
        </p:nvSpPr>
        <p:spPr>
          <a:xfrm>
            <a:off x="3600137" y="446436"/>
            <a:ext cx="499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Mobile Computing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71224-C56E-3A40-BFB3-7FD4455FFB9A}"/>
              </a:ext>
            </a:extLst>
          </p:cNvPr>
          <p:cNvSpPr/>
          <p:nvPr/>
        </p:nvSpPr>
        <p:spPr>
          <a:xfrm>
            <a:off x="0" y="2161083"/>
            <a:ext cx="5177790" cy="1656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LECTURE </a:t>
            </a:r>
            <a:endParaRPr lang="en-US" sz="24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Dialog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B8259-A017-594B-AC42-673A1176199F}"/>
              </a:ext>
            </a:extLst>
          </p:cNvPr>
          <p:cNvGrpSpPr/>
          <p:nvPr/>
        </p:nvGrpSpPr>
        <p:grpSpPr>
          <a:xfrm>
            <a:off x="0" y="4065136"/>
            <a:ext cx="12336905" cy="2792864"/>
            <a:chOff x="0" y="0"/>
            <a:chExt cx="7995920" cy="3729355"/>
          </a:xfrm>
        </p:grpSpPr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34BD8E9-9C77-F749-BBA2-58CC25C19DAB}"/>
                </a:ext>
              </a:extLst>
            </p:cNvPr>
            <p:cNvSpPr/>
            <p:nvPr/>
          </p:nvSpPr>
          <p:spPr>
            <a:xfrm flipH="1">
              <a:off x="0" y="0"/>
              <a:ext cx="7995920" cy="3729355"/>
            </a:xfrm>
            <a:custGeom>
              <a:avLst/>
              <a:gdLst>
                <a:gd name="connsiteX0" fmla="*/ 0 w 7896860"/>
                <a:gd name="connsiteY0" fmla="*/ 0 h 1786255"/>
                <a:gd name="connsiteX1" fmla="*/ 7896860 w 7896860"/>
                <a:gd name="connsiteY1" fmla="*/ 0 h 1786255"/>
                <a:gd name="connsiteX2" fmla="*/ 7896860 w 7896860"/>
                <a:gd name="connsiteY2" fmla="*/ 1786255 h 1786255"/>
                <a:gd name="connsiteX3" fmla="*/ 0 w 7896860"/>
                <a:gd name="connsiteY3" fmla="*/ 1786255 h 1786255"/>
                <a:gd name="connsiteX4" fmla="*/ 0 w 7896860"/>
                <a:gd name="connsiteY4" fmla="*/ 0 h 1786255"/>
                <a:gd name="connsiteX0" fmla="*/ 99296 w 7996156"/>
                <a:gd name="connsiteY0" fmla="*/ 0 h 1786255"/>
                <a:gd name="connsiteX1" fmla="*/ 229924 w 7996156"/>
                <a:gd name="connsiteY1" fmla="*/ 1515118 h 1786255"/>
                <a:gd name="connsiteX2" fmla="*/ 7996156 w 7996156"/>
                <a:gd name="connsiteY2" fmla="*/ 0 h 1786255"/>
                <a:gd name="connsiteX3" fmla="*/ 7996156 w 7996156"/>
                <a:gd name="connsiteY3" fmla="*/ 1786255 h 1786255"/>
                <a:gd name="connsiteX4" fmla="*/ 99296 w 7996156"/>
                <a:gd name="connsiteY4" fmla="*/ 1786255 h 1786255"/>
                <a:gd name="connsiteX5" fmla="*/ 99296 w 7996156"/>
                <a:gd name="connsiteY5" fmla="*/ 0 h 178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156" h="1786255">
                  <a:moveTo>
                    <a:pt x="99296" y="0"/>
                  </a:moveTo>
                  <a:cubicBezTo>
                    <a:pt x="839524" y="0"/>
                    <a:pt x="-510304" y="1515118"/>
                    <a:pt x="229924" y="1515118"/>
                  </a:cubicBezTo>
                  <a:lnTo>
                    <a:pt x="7996156" y="0"/>
                  </a:lnTo>
                  <a:lnTo>
                    <a:pt x="7996156" y="1786255"/>
                  </a:lnTo>
                  <a:lnTo>
                    <a:pt x="99296" y="1786255"/>
                  </a:lnTo>
                  <a:lnTo>
                    <a:pt x="99296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Instructor: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640080">
                <a:lnSpc>
                  <a:spcPct val="115000"/>
                </a:lnSpc>
                <a:spcAft>
                  <a:spcPts val="1000"/>
                </a:spcAft>
              </a:pPr>
              <a:r>
                <a:rPr lang="en-US" sz="26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Maulana Haq Nawaz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9B020-5E28-1441-894C-1712C63F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8" y="249382"/>
              <a:ext cx="7795125" cy="3149698"/>
            </a:xfrm>
            <a:prstGeom prst="line">
              <a:avLst/>
            </a:prstGeom>
            <a:noFill/>
            <a:ln w="76200" cap="flat" cmpd="sng" algn="ctr">
              <a:solidFill>
                <a:srgbClr val="FCF600"/>
              </a:solidFill>
              <a:prstDash val="soli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9D38CD-5AF9-1742-9074-FA92EB4C4344}"/>
              </a:ext>
            </a:extLst>
          </p:cNvPr>
          <p:cNvGrpSpPr/>
          <p:nvPr/>
        </p:nvGrpSpPr>
        <p:grpSpPr>
          <a:xfrm>
            <a:off x="9935714" y="4291059"/>
            <a:ext cx="1649096" cy="1630680"/>
            <a:chOff x="0" y="0"/>
            <a:chExt cx="1649730" cy="16306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E466CE-AF45-CD42-925F-4BA7BE89BB59}"/>
                </a:ext>
              </a:extLst>
            </p:cNvPr>
            <p:cNvGrpSpPr/>
            <p:nvPr/>
          </p:nvGrpSpPr>
          <p:grpSpPr>
            <a:xfrm>
              <a:off x="1009650" y="495300"/>
              <a:ext cx="640080" cy="640080"/>
              <a:chOff x="0" y="0"/>
              <a:chExt cx="640080" cy="6400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426295-290B-0F4D-8910-146FC1437DDD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FCF600"/>
              </a:solidFill>
              <a:ln w="25400" cap="flat" cmpd="sng" algn="ctr">
                <a:solidFill>
                  <a:srgbClr val="FCF60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848CC1-ACEC-4F40-BF57-3A6D7AE7BC59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FCF6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CDA5E5-7CC9-9A4C-B23D-7FA82ACA85C5}"/>
                </a:ext>
              </a:extLst>
            </p:cNvPr>
            <p:cNvGrpSpPr/>
            <p:nvPr/>
          </p:nvGrpSpPr>
          <p:grpSpPr>
            <a:xfrm>
              <a:off x="0" y="495300"/>
              <a:ext cx="640080" cy="640080"/>
              <a:chOff x="0" y="0"/>
              <a:chExt cx="640080" cy="6400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C649A1-D6D3-994C-BC1D-AF993332817B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rgbClr val="222A35"/>
              </a:solidFill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C70D63-42BE-F644-BDE2-90CFB256EBB3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49049B-2C08-1E4C-BB46-82182DD31D69}"/>
                </a:ext>
              </a:extLst>
            </p:cNvPr>
            <p:cNvGrpSpPr/>
            <p:nvPr/>
          </p:nvGrpSpPr>
          <p:grpSpPr>
            <a:xfrm>
              <a:off x="504825" y="0"/>
              <a:ext cx="640080" cy="640080"/>
              <a:chOff x="0" y="0"/>
              <a:chExt cx="640080" cy="6400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0129F5-AB8A-8F42-A495-72867EE09848}"/>
                  </a:ext>
                </a:extLst>
              </p:cNvPr>
              <p:cNvSpPr/>
              <p:nvPr/>
            </p:nvSpPr>
            <p:spPr>
              <a:xfrm rot="2693454">
                <a:off x="47625" y="47625"/>
                <a:ext cx="548640" cy="548640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D33597-20AE-5548-959A-14389BAEFA08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0B298E-884D-9844-9F27-C5D06A0B828D}"/>
                </a:ext>
              </a:extLst>
            </p:cNvPr>
            <p:cNvGrpSpPr/>
            <p:nvPr/>
          </p:nvGrpSpPr>
          <p:grpSpPr>
            <a:xfrm>
              <a:off x="495300" y="990600"/>
              <a:ext cx="640080" cy="640080"/>
              <a:chOff x="0" y="0"/>
              <a:chExt cx="640080" cy="6400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46CB92-4C03-EB44-BE3E-AE8130A7D1BE}"/>
                  </a:ext>
                </a:extLst>
              </p:cNvPr>
              <p:cNvSpPr/>
              <p:nvPr/>
            </p:nvSpPr>
            <p:spPr>
              <a:xfrm rot="2693454">
                <a:off x="38100" y="47625"/>
                <a:ext cx="548640" cy="548640"/>
              </a:xfrm>
              <a:prstGeom prst="rect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C40783-219E-194E-88BA-FB025F757DD1}"/>
                  </a:ext>
                </a:extLst>
              </p:cNvPr>
              <p:cNvSpPr/>
              <p:nvPr/>
            </p:nvSpPr>
            <p:spPr>
              <a:xfrm rot="2693454">
                <a:off x="0" y="0"/>
                <a:ext cx="640080" cy="6400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6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DFC05CE8-5E01-704A-B253-0854AD591116}"/>
              </a:ext>
            </a:extLst>
          </p:cNvPr>
          <p:cNvSpPr/>
          <p:nvPr/>
        </p:nvSpPr>
        <p:spPr>
          <a:xfrm>
            <a:off x="1709444" y="2349482"/>
            <a:ext cx="9276608" cy="3375457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37266-2173-7747-9C61-6CB4AC44FDF5}"/>
              </a:ext>
            </a:extLst>
          </p:cNvPr>
          <p:cNvSpPr/>
          <p:nvPr/>
        </p:nvSpPr>
        <p:spPr>
          <a:xfrm>
            <a:off x="3641829" y="1708335"/>
            <a:ext cx="5412260" cy="7596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حضرت محمد صلی اللہ علیہ وسلم 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Jameel Noori Nastaleeq" panose="02000503000000020004" pitchFamily="2" charset="-78"/>
                <a:ea typeface="+mn-ea"/>
                <a:cs typeface="Jameel Noori Nastaleeq" panose="02000503000000020004" pitchFamily="2" charset="-78"/>
              </a:rPr>
              <a:t>نے فرمایا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C287F"/>
              </a:solidFill>
              <a:effectLst/>
              <a:uLnTx/>
              <a:uFillTx/>
              <a:latin typeface="Jameel Noori Nastaleeq" panose="02000503000000020004" pitchFamily="2" charset="-78"/>
              <a:ea typeface="+mn-ea"/>
              <a:cs typeface="Jameel Noori Nastaleeq" panose="02000503000000020004" pitchFamily="2" charset="-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2B093-9C44-404B-A642-69C87ABF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58" y="2349482"/>
            <a:ext cx="74316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اِنَّمَا الْاَعْمَالُ بِالنِّـیَّاتِ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40A59452-6A7E-8749-BE73-E91F43C1EAC8}"/>
              </a:ext>
            </a:extLst>
          </p:cNvPr>
          <p:cNvSpPr/>
          <p:nvPr/>
        </p:nvSpPr>
        <p:spPr>
          <a:xfrm>
            <a:off x="3424311" y="4505537"/>
            <a:ext cx="5878996" cy="10638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604020202020204" charset="0"/>
              <a:ea typeface="Open Sans Semibold" panose="020B0706030804020204" pitchFamily="34" charset="0"/>
              <a:cs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3D0D-728E-6A4D-9E46-04D220D11F1E}"/>
              </a:ext>
            </a:extLst>
          </p:cNvPr>
          <p:cNvSpPr txBox="1"/>
          <p:nvPr/>
        </p:nvSpPr>
        <p:spPr>
          <a:xfrm>
            <a:off x="3424311" y="4443643"/>
            <a:ext cx="5631701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89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اعمال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کا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دارومدار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نیتوں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پر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ہے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7" name="Arrow: Chevron 24">
            <a:extLst>
              <a:ext uri="{FF2B5EF4-FFF2-40B4-BE49-F238E27FC236}">
                <a16:creationId xmlns:a16="http://schemas.microsoft.com/office/drawing/2014/main" id="{0C9E5C68-ED1B-3541-AF8F-0AB0E7F5B082}"/>
              </a:ext>
            </a:extLst>
          </p:cNvPr>
          <p:cNvSpPr/>
          <p:nvPr/>
        </p:nvSpPr>
        <p:spPr>
          <a:xfrm flipH="1">
            <a:off x="8454886" y="3723861"/>
            <a:ext cx="1501077" cy="626166"/>
          </a:xfrm>
          <a:prstGeom prst="chevron">
            <a:avLst/>
          </a:prstGeom>
          <a:solidFill>
            <a:srgbClr val="9F5B7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EF07-566E-8A46-9B34-4EF3BD8F0ADC}"/>
              </a:ext>
            </a:extLst>
          </p:cNvPr>
          <p:cNvSpPr/>
          <p:nvPr/>
        </p:nvSpPr>
        <p:spPr>
          <a:xfrm>
            <a:off x="8733183" y="3690646"/>
            <a:ext cx="88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A252653-8848-E74E-A0CB-A83FFCCB4FA4}"/>
              </a:ext>
            </a:extLst>
          </p:cNvPr>
          <p:cNvSpPr txBox="1">
            <a:spLocks/>
          </p:cNvSpPr>
          <p:nvPr/>
        </p:nvSpPr>
        <p:spPr>
          <a:xfrm>
            <a:off x="2584171" y="224461"/>
            <a:ext cx="8544339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تصحیح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ea typeface="+mj-ea"/>
                <a:cs typeface="Jameel Noori Nastaleeq" panose="02000503000000000004" pitchFamily="2" charset="-78"/>
              </a:rPr>
              <a:t>نیت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Jameel Noori Nastaleeq" panose="02000503000000000004" pitchFamily="2" charset="-78"/>
              <a:ea typeface="+mj-ea"/>
              <a:cs typeface="Jameel Noori Nastaleeq" panose="02000503000000000004" pitchFamily="2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8CEAB-3E32-C845-89CB-AE3D4565F6CE}"/>
              </a:ext>
            </a:extLst>
          </p:cNvPr>
          <p:cNvCxnSpPr>
            <a:cxnSpLocks/>
          </p:cNvCxnSpPr>
          <p:nvPr/>
        </p:nvCxnSpPr>
        <p:spPr>
          <a:xfrm>
            <a:off x="8875891" y="1300223"/>
            <a:ext cx="204702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build="p"/>
      <p:bldP spid="5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BCBB4-68B0-7648-A05E-A4670CD37FB5}"/>
              </a:ext>
            </a:extLst>
          </p:cNvPr>
          <p:cNvSpPr/>
          <p:nvPr/>
        </p:nvSpPr>
        <p:spPr>
          <a:xfrm>
            <a:off x="960840" y="3206021"/>
            <a:ext cx="10234295" cy="278470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9693-6931-954E-97A3-ABB657DF15E5}"/>
              </a:ext>
            </a:extLst>
          </p:cNvPr>
          <p:cNvGrpSpPr/>
          <p:nvPr/>
        </p:nvGrpSpPr>
        <p:grpSpPr>
          <a:xfrm>
            <a:off x="960842" y="1693445"/>
            <a:ext cx="10271791" cy="1230452"/>
            <a:chOff x="1383667" y="1769855"/>
            <a:chExt cx="10436425" cy="936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88FA4-6F74-DD4D-A3C1-E8BFA4D4CF79}"/>
                </a:ext>
              </a:extLst>
            </p:cNvPr>
            <p:cNvSpPr/>
            <p:nvPr/>
          </p:nvSpPr>
          <p:spPr>
            <a:xfrm>
              <a:off x="1494693" y="1776930"/>
              <a:ext cx="10325399" cy="919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1E59E-92CF-BA43-A003-4AFF5D674B38}"/>
                </a:ext>
              </a:extLst>
            </p:cNvPr>
            <p:cNvSpPr/>
            <p:nvPr/>
          </p:nvSpPr>
          <p:spPr>
            <a:xfrm rot="10800000">
              <a:off x="1383667" y="1769855"/>
              <a:ext cx="127970" cy="936210"/>
            </a:xfrm>
            <a:prstGeom prst="rect">
              <a:avLst/>
            </a:prstGeom>
            <a:solidFill>
              <a:srgbClr val="494B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73C4EA9-A010-A141-86C6-71330BDD0623}"/>
              </a:ext>
            </a:extLst>
          </p:cNvPr>
          <p:cNvSpPr txBox="1">
            <a:spLocks/>
          </p:cNvSpPr>
          <p:nvPr/>
        </p:nvSpPr>
        <p:spPr>
          <a:xfrm>
            <a:off x="788951" y="40822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Little Efforts Daily Will Make You the Greatest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D40462-42BC-E740-BF2F-AF8B2E6A320D}"/>
              </a:ext>
            </a:extLst>
          </p:cNvPr>
          <p:cNvCxnSpPr>
            <a:cxnSpLocks/>
          </p:cNvCxnSpPr>
          <p:nvPr/>
        </p:nvCxnSpPr>
        <p:spPr>
          <a:xfrm flipV="1">
            <a:off x="896521" y="1400823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9D924-5B96-4842-AE6E-BABEC1659C31}"/>
              </a:ext>
            </a:extLst>
          </p:cNvPr>
          <p:cNvSpPr txBox="1"/>
          <p:nvPr/>
        </p:nvSpPr>
        <p:spPr>
          <a:xfrm>
            <a:off x="1225183" y="1762042"/>
            <a:ext cx="98690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systematically learn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get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excellence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any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/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9C1C1-95EA-044B-87D7-356AB5759129}"/>
              </a:ext>
            </a:extLst>
          </p:cNvPr>
          <p:cNvSpPr/>
          <p:nvPr/>
        </p:nvSpPr>
        <p:spPr>
          <a:xfrm>
            <a:off x="1070117" y="3504467"/>
            <a:ext cx="9939280" cy="675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روز کا کام روز کریں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77BD4-F86E-0D43-BFA7-0C995D3D9CEF}"/>
              </a:ext>
            </a:extLst>
          </p:cNvPr>
          <p:cNvSpPr/>
          <p:nvPr/>
        </p:nvSpPr>
        <p:spPr>
          <a:xfrm>
            <a:off x="1070117" y="4282342"/>
            <a:ext cx="9991059" cy="1268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568325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اک مہینے کا کھانا ایک دن میں نہیں کھایا جا سکتا</a:t>
            </a:r>
            <a:r>
              <a:rPr kumimoji="0" lang="ur-PK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،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en-US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ar-SA" sz="3600" b="1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ایسے ہی ایک مہینے  کا کام ایک دن میں نہیں ہو سکتا</a:t>
            </a:r>
          </a:p>
        </p:txBody>
      </p:sp>
    </p:spTree>
    <p:extLst>
      <p:ext uri="{BB962C8B-B14F-4D97-AF65-F5344CB8AC3E}">
        <p14:creationId xmlns:p14="http://schemas.microsoft.com/office/powerpoint/2010/main" val="29410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F626E-3647-5A43-96E7-2F3CE6D7B6C6}"/>
              </a:ext>
            </a:extLst>
          </p:cNvPr>
          <p:cNvSpPr/>
          <p:nvPr/>
        </p:nvSpPr>
        <p:spPr>
          <a:xfrm>
            <a:off x="1324620" y="2671834"/>
            <a:ext cx="9620860" cy="345099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16C06E-D26D-914D-877E-D6C84AF33C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Little Efforts Daily Will Make You the Greatest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F2958-B452-094B-A704-4632954FB94E}"/>
              </a:ext>
            </a:extLst>
          </p:cNvPr>
          <p:cNvCxnSpPr>
            <a:cxnSpLocks/>
          </p:cNvCxnSpPr>
          <p:nvPr/>
        </p:nvCxnSpPr>
        <p:spPr>
          <a:xfrm flipV="1">
            <a:off x="947191" y="1021490"/>
            <a:ext cx="9887386" cy="6543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>
            <a:extLst>
              <a:ext uri="{FF2B5EF4-FFF2-40B4-BE49-F238E27FC236}">
                <a16:creationId xmlns:a16="http://schemas.microsoft.com/office/drawing/2014/main" id="{8DD446EB-58CC-A54B-AF00-4FF473B26D89}"/>
              </a:ext>
            </a:extLst>
          </p:cNvPr>
          <p:cNvGrpSpPr/>
          <p:nvPr/>
        </p:nvGrpSpPr>
        <p:grpSpPr>
          <a:xfrm>
            <a:off x="970636" y="1164660"/>
            <a:ext cx="9974844" cy="720724"/>
            <a:chOff x="1408311" y="3656734"/>
            <a:chExt cx="10134649" cy="2627105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9A25BCF9-6ABB-A54A-BA2B-5CBD580AC42F}"/>
                </a:ext>
              </a:extLst>
            </p:cNvPr>
            <p:cNvSpPr/>
            <p:nvPr/>
          </p:nvSpPr>
          <p:spPr>
            <a:xfrm>
              <a:off x="1519340" y="3656734"/>
              <a:ext cx="10023620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B520B822-BF8C-9144-B588-142F177307F9}"/>
                </a:ext>
              </a:extLst>
            </p:cNvPr>
            <p:cNvSpPr/>
            <p:nvPr/>
          </p:nvSpPr>
          <p:spPr>
            <a:xfrm rot="10800000">
              <a:off x="1408311" y="3667360"/>
              <a:ext cx="126362" cy="2616479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890E7A8B-F893-FA45-9B9C-956AE38130BF}"/>
              </a:ext>
            </a:extLst>
          </p:cNvPr>
          <p:cNvSpPr txBox="1"/>
          <p:nvPr/>
        </p:nvSpPr>
        <p:spPr>
          <a:xfrm>
            <a:off x="1246521" y="1265089"/>
            <a:ext cx="91134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 of completing tasks on daily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944EB-9E92-024D-9C10-837884443559}"/>
              </a:ext>
            </a:extLst>
          </p:cNvPr>
          <p:cNvSpPr/>
          <p:nvPr/>
        </p:nvSpPr>
        <p:spPr>
          <a:xfrm>
            <a:off x="2185988" y="2747480"/>
            <a:ext cx="8442074" cy="336393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یہ کام کل کریں گے </a:t>
            </a:r>
            <a:endParaRPr kumimoji="0" lang="ur-PK" sz="2800" b="1" i="0" u="none" strike="noStrike" kern="1200" cap="none" spc="1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Jameel Noori Nastaleeq" panose="02000503000000020004" pitchFamily="2" charset="-78"/>
              <a:ea typeface="Calibri" panose="020F0502020204030204" pitchFamily="34" charset="0"/>
              <a:cs typeface="Jameel Noori Nastaleeq" panose="02000503000000020004" pitchFamily="2" charset="-78"/>
            </a:endParaRP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کام کبھی بھی ہو سکتا ہے وہ</a:t>
            </a:r>
            <a:r>
              <a:rPr kumimoji="0" lang="en-US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کبھی نہیں ہوتا 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زندگی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ایک دن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ہے اور وہ ہے 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آج۔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زندگی میں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کل</a:t>
            </a: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 نام کی کوئی چیز نہیں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دن آپ کی زندگی سے چلا گیا اب  واپس نہیں آئے گا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آج کا کام آج ہی ہوسکتا ہے</a:t>
            </a:r>
          </a:p>
          <a:p>
            <a:pPr marL="857250" marR="0" lvl="0" indent="-857250" algn="r" defTabSz="9144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ur-PK" sz="28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Jameel Noori Nastaleeq" panose="02000503000000020004" pitchFamily="2" charset="-78"/>
                <a:ea typeface="Calibri" panose="020F0502020204030204" pitchFamily="34" charset="0"/>
                <a:cs typeface="Jameel Noori Nastaleeq" panose="02000503000000020004" pitchFamily="2" charset="-78"/>
              </a:rPr>
              <a:t>جو گز گیا وہ آنا نہیں ، آنے والے دن کا پتہ نہیں ، آج میدان جما ہے تو اپنے جوہر دکھاؤ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EB6A6-1B71-CA4A-9D8F-24AF50F53AA9}"/>
              </a:ext>
            </a:extLst>
          </p:cNvPr>
          <p:cNvGrpSpPr/>
          <p:nvPr/>
        </p:nvGrpSpPr>
        <p:grpSpPr>
          <a:xfrm>
            <a:off x="1324621" y="2015929"/>
            <a:ext cx="5684453" cy="566013"/>
            <a:chOff x="1423831" y="3656734"/>
            <a:chExt cx="10420836" cy="262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2C25A-126F-D246-BA1D-28D5BCD1FAA9}"/>
                </a:ext>
              </a:extLst>
            </p:cNvPr>
            <p:cNvSpPr/>
            <p:nvPr/>
          </p:nvSpPr>
          <p:spPr>
            <a:xfrm>
              <a:off x="1624689" y="3656734"/>
              <a:ext cx="10219978" cy="2616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A5E19-67C7-C04C-85FB-48F4917A5C98}"/>
                </a:ext>
              </a:extLst>
            </p:cNvPr>
            <p:cNvSpPr/>
            <p:nvPr/>
          </p:nvSpPr>
          <p:spPr>
            <a:xfrm rot="10800000">
              <a:off x="1423831" y="3656734"/>
              <a:ext cx="227997" cy="2627105"/>
            </a:xfrm>
            <a:prstGeom prst="rect">
              <a:avLst/>
            </a:prstGeom>
            <a:solidFill>
              <a:srgbClr val="9F5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9A3225B1-91E3-5D43-A37F-DF6B0A7DDF30}"/>
              </a:ext>
            </a:extLst>
          </p:cNvPr>
          <p:cNvSpPr txBox="1"/>
          <p:nvPr/>
        </p:nvSpPr>
        <p:spPr>
          <a:xfrm>
            <a:off x="1914273" y="2061707"/>
            <a:ext cx="55748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 Reason of Failure in Life</a:t>
            </a:r>
          </a:p>
        </p:txBody>
      </p:sp>
      <p:sp>
        <p:nvSpPr>
          <p:cNvPr id="14" name="Shape 5391">
            <a:extLst>
              <a:ext uri="{FF2B5EF4-FFF2-40B4-BE49-F238E27FC236}">
                <a16:creationId xmlns:a16="http://schemas.microsoft.com/office/drawing/2014/main" id="{6C19E390-605D-D641-9919-F4F1205E42B2}"/>
              </a:ext>
            </a:extLst>
          </p:cNvPr>
          <p:cNvSpPr/>
          <p:nvPr/>
        </p:nvSpPr>
        <p:spPr>
          <a:xfrm rot="10800000">
            <a:off x="1563295" y="2118859"/>
            <a:ext cx="300230" cy="31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38" tIns="91438" rIns="91438" bIns="91438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78C4D-B794-7342-AB63-92D217E63D94}"/>
              </a:ext>
            </a:extLst>
          </p:cNvPr>
          <p:cNvSpPr/>
          <p:nvPr/>
        </p:nvSpPr>
        <p:spPr>
          <a:xfrm>
            <a:off x="1324620" y="2446688"/>
            <a:ext cx="9620860" cy="37856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B9E23-7C56-F546-9E19-3F85E3B9C6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Achieve BIG Goals in Life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5A1F60-D675-6147-BF6D-A2178D3696E8}"/>
              </a:ext>
            </a:extLst>
          </p:cNvPr>
          <p:cNvCxnSpPr>
            <a:cxnSpLocks/>
          </p:cNvCxnSpPr>
          <p:nvPr/>
        </p:nvCxnSpPr>
        <p:spPr>
          <a:xfrm flipV="1">
            <a:off x="947191" y="1028033"/>
            <a:ext cx="7010947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364F0-58AA-2941-88A9-E0E8E826D24B}"/>
              </a:ext>
            </a:extLst>
          </p:cNvPr>
          <p:cNvSpPr/>
          <p:nvPr/>
        </p:nvSpPr>
        <p:spPr>
          <a:xfrm>
            <a:off x="1629007" y="2504504"/>
            <a:ext cx="8529406" cy="37856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742746" lvl="1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</a:t>
            </a:r>
            <a:r>
              <a:rPr lang="en-GB" sz="2400" b="1" dirty="0" err="1"/>
              <a:t>ake</a:t>
            </a:r>
            <a:r>
              <a:rPr lang="en-GB" sz="2400" b="1" dirty="0"/>
              <a:t> a </a:t>
            </a:r>
            <a:r>
              <a:rPr lang="en-GB" sz="2400" b="1" dirty="0">
                <a:solidFill>
                  <a:srgbClr val="C00000"/>
                </a:solidFill>
              </a:rPr>
              <a:t>Schedule</a:t>
            </a:r>
            <a:r>
              <a:rPr lang="en-GB" sz="2400" b="1" dirty="0"/>
              <a:t> of </a:t>
            </a:r>
            <a:r>
              <a:rPr lang="en-GB" sz="2400" b="1" dirty="0">
                <a:solidFill>
                  <a:srgbClr val="C00000"/>
                </a:solidFill>
              </a:rPr>
              <a:t>24 Hours </a:t>
            </a:r>
            <a:r>
              <a:rPr lang="en-GB" sz="2400" b="1" dirty="0"/>
              <a:t>with a </a:t>
            </a:r>
            <a:r>
              <a:rPr lang="en-GB" sz="2400" b="1" dirty="0">
                <a:solidFill>
                  <a:srgbClr val="C00000"/>
                </a:solidFill>
              </a:rPr>
              <a:t>focus</a:t>
            </a:r>
            <a:r>
              <a:rPr lang="en-GB" sz="2400" b="1" dirty="0"/>
              <a:t> on </a:t>
            </a:r>
            <a:r>
              <a:rPr lang="en-GB" sz="2400" b="1" dirty="0">
                <a:solidFill>
                  <a:srgbClr val="C00000"/>
                </a:solidFill>
              </a:rPr>
              <a:t>Five</a:t>
            </a:r>
            <a:r>
              <a:rPr lang="en-GB" sz="2400" b="1" dirty="0"/>
              <a:t> main </a:t>
            </a:r>
            <a:r>
              <a:rPr lang="en-GB" sz="2400" b="1" dirty="0">
                <a:solidFill>
                  <a:srgbClr val="C00000"/>
                </a:solidFill>
              </a:rPr>
              <a:t>components </a:t>
            </a:r>
            <a:r>
              <a:rPr lang="en-GB" sz="2400" b="1" dirty="0"/>
              <a:t>of </a:t>
            </a:r>
            <a:r>
              <a:rPr lang="en-GB" sz="2400" b="1" dirty="0">
                <a:solidFill>
                  <a:srgbClr val="C00000"/>
                </a:solidFill>
              </a:rPr>
              <a:t>Human Life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Health</a:t>
            </a:r>
            <a:endParaRPr lang="en-US" dirty="0">
              <a:solidFill>
                <a:srgbClr val="C00000"/>
              </a:solidFill>
            </a:endParaRPr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Physical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Mental Health</a:t>
            </a:r>
            <a:endParaRPr lang="en-US" dirty="0"/>
          </a:p>
          <a:p>
            <a:pPr marL="1656732" lvl="3" indent="-285750">
              <a:buFont typeface="Courier New" panose="02070309020205020404" pitchFamily="49" charset="0"/>
              <a:buChar char="o"/>
            </a:pPr>
            <a:r>
              <a:rPr lang="en-GB" sz="2400" b="1" dirty="0"/>
              <a:t>Social Health</a:t>
            </a:r>
            <a:endParaRPr lang="en-US" dirty="0"/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Spirituality 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Family</a:t>
            </a:r>
            <a:endParaRPr lang="en-US" dirty="0">
              <a:solidFill>
                <a:srgbClr val="C00000"/>
              </a:solidFill>
            </a:endParaRPr>
          </a:p>
          <a:p>
            <a:pPr marL="1256889" lvl="2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Friends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431D1E4-5FCA-E847-94D1-DD06E4010471}"/>
              </a:ext>
            </a:extLst>
          </p:cNvPr>
          <p:cNvSpPr/>
          <p:nvPr/>
        </p:nvSpPr>
        <p:spPr>
          <a:xfrm>
            <a:off x="838200" y="1143666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B3F14-4B77-FE4F-9894-C0DC33C2FB72}"/>
              </a:ext>
            </a:extLst>
          </p:cNvPr>
          <p:cNvSpPr/>
          <p:nvPr/>
        </p:nvSpPr>
        <p:spPr>
          <a:xfrm>
            <a:off x="1629007" y="1116709"/>
            <a:ext cx="65863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Balanced Life is Ideal Life 😊</a:t>
            </a:r>
          </a:p>
        </p:txBody>
      </p:sp>
      <p:grpSp>
        <p:nvGrpSpPr>
          <p:cNvPr id="8" name="Google Shape;4529;p36">
            <a:extLst>
              <a:ext uri="{FF2B5EF4-FFF2-40B4-BE49-F238E27FC236}">
                <a16:creationId xmlns:a16="http://schemas.microsoft.com/office/drawing/2014/main" id="{B4BE4324-2F1B-B041-9422-65A07A9FFA72}"/>
              </a:ext>
            </a:extLst>
          </p:cNvPr>
          <p:cNvGrpSpPr/>
          <p:nvPr/>
        </p:nvGrpSpPr>
        <p:grpSpPr>
          <a:xfrm>
            <a:off x="1115399" y="1228512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" name="Google Shape;4530;p36">
              <a:extLst>
                <a:ext uri="{FF2B5EF4-FFF2-40B4-BE49-F238E27FC236}">
                  <a16:creationId xmlns:a16="http://schemas.microsoft.com/office/drawing/2014/main" id="{C772D7F5-F555-1C4C-B69E-6F25F03851B5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Google Shape;4531;p36">
              <a:extLst>
                <a:ext uri="{FF2B5EF4-FFF2-40B4-BE49-F238E27FC236}">
                  <a16:creationId xmlns:a16="http://schemas.microsoft.com/office/drawing/2014/main" id="{1D98F59E-3A4B-ED4F-B52F-B850F03EA559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Google Shape;4532;p36">
              <a:extLst>
                <a:ext uri="{FF2B5EF4-FFF2-40B4-BE49-F238E27FC236}">
                  <a16:creationId xmlns:a16="http://schemas.microsoft.com/office/drawing/2014/main" id="{0AEE5746-92AD-2348-A0BB-8EB4B1F8ECB7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C077CA6D-9D07-3A43-BF9C-69ACB2468CB9}"/>
              </a:ext>
            </a:extLst>
          </p:cNvPr>
          <p:cNvSpPr/>
          <p:nvPr/>
        </p:nvSpPr>
        <p:spPr>
          <a:xfrm>
            <a:off x="838200" y="1785021"/>
            <a:ext cx="5948364" cy="568275"/>
          </a:xfrm>
          <a:prstGeom prst="roundRect">
            <a:avLst>
              <a:gd name="adj" fmla="val 474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2600" b="1" dirty="0">
              <a:solidFill>
                <a:srgbClr val="4C28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65F49-030D-5F4E-B933-302E6854CB4C}"/>
              </a:ext>
            </a:extLst>
          </p:cNvPr>
          <p:cNvSpPr/>
          <p:nvPr/>
        </p:nvSpPr>
        <p:spPr>
          <a:xfrm>
            <a:off x="1629007" y="1758064"/>
            <a:ext cx="47004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To </a:t>
            </a:r>
            <a:r>
              <a:rPr lang="en-US" sz="3000" b="1" dirty="0">
                <a:solidFill>
                  <a:srgbClr val="FFFF00"/>
                </a:solidFill>
                <a:ea typeface="Lato Heavy" panose="020B0604020202020204" charset="0"/>
                <a:cs typeface="Segoe UI" panose="020B0502040204020203" pitchFamily="34" charset="0"/>
              </a:rPr>
              <a:t>achieve BIG Goals </a:t>
            </a:r>
            <a:r>
              <a:rPr lang="en-US" sz="3000" b="1" dirty="0">
                <a:solidFill>
                  <a:prstClr val="white"/>
                </a:solidFill>
                <a:ea typeface="Lato Heavy" panose="020B0604020202020204" charset="0"/>
                <a:cs typeface="Segoe UI" panose="020B0502040204020203" pitchFamily="34" charset="0"/>
              </a:rPr>
              <a:t>in Life</a:t>
            </a:r>
          </a:p>
        </p:txBody>
      </p:sp>
      <p:grpSp>
        <p:nvGrpSpPr>
          <p:cNvPr id="14" name="Google Shape;4529;p36">
            <a:extLst>
              <a:ext uri="{FF2B5EF4-FFF2-40B4-BE49-F238E27FC236}">
                <a16:creationId xmlns:a16="http://schemas.microsoft.com/office/drawing/2014/main" id="{88F137FB-7962-584B-927B-8F942C0EA62E}"/>
              </a:ext>
            </a:extLst>
          </p:cNvPr>
          <p:cNvGrpSpPr/>
          <p:nvPr/>
        </p:nvGrpSpPr>
        <p:grpSpPr>
          <a:xfrm>
            <a:off x="1115399" y="1869867"/>
            <a:ext cx="456518" cy="386255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" name="Google Shape;4530;p36">
              <a:extLst>
                <a:ext uri="{FF2B5EF4-FFF2-40B4-BE49-F238E27FC236}">
                  <a16:creationId xmlns:a16="http://schemas.microsoft.com/office/drawing/2014/main" id="{D0C920A4-F0D4-964B-8EA5-A0B4E3A508B3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Google Shape;4531;p36">
              <a:extLst>
                <a:ext uri="{FF2B5EF4-FFF2-40B4-BE49-F238E27FC236}">
                  <a16:creationId xmlns:a16="http://schemas.microsoft.com/office/drawing/2014/main" id="{78E9E288-4918-9740-9908-DDD7462ED79D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Google Shape;4532;p36">
              <a:extLst>
                <a:ext uri="{FF2B5EF4-FFF2-40B4-BE49-F238E27FC236}">
                  <a16:creationId xmlns:a16="http://schemas.microsoft.com/office/drawing/2014/main" id="{33A92A92-2DE7-6843-9091-6803314019A4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1CD2E6-C39D-9C4C-B782-53972FB78D15}"/>
              </a:ext>
            </a:extLst>
          </p:cNvPr>
          <p:cNvSpPr/>
          <p:nvPr/>
        </p:nvSpPr>
        <p:spPr>
          <a:xfrm>
            <a:off x="1200150" y="1171578"/>
            <a:ext cx="9977366" cy="5097941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rgbClr val="972936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32190-19C5-E743-AAF9-A2A21365BC66}"/>
              </a:ext>
            </a:extLst>
          </p:cNvPr>
          <p:cNvSpPr txBox="1">
            <a:spLocks/>
          </p:cNvSpPr>
          <p:nvPr/>
        </p:nvSpPr>
        <p:spPr>
          <a:xfrm>
            <a:off x="766760" y="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جو کام کریں دل سے کریں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9AD7-52A0-1147-853D-EA43B68448AF}"/>
              </a:ext>
            </a:extLst>
          </p:cNvPr>
          <p:cNvSpPr txBox="1">
            <a:spLocks/>
          </p:cNvSpPr>
          <p:nvPr/>
        </p:nvSpPr>
        <p:spPr>
          <a:xfrm>
            <a:off x="163285" y="1300779"/>
            <a:ext cx="9270077" cy="99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ur-PK" sz="4800" b="1">
                <a:solidFill>
                  <a:srgbClr val="002060"/>
                </a:solidFill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کام کرنا.</a:t>
            </a:r>
            <a:endParaRPr lang="en-US" sz="4800" b="1" dirty="0">
              <a:solidFill>
                <a:srgbClr val="002060"/>
              </a:solidFill>
              <a:latin typeface="Jameel Noori Nastaleeq" panose="02000503000000000004" pitchFamily="2" charset="-78"/>
              <a:cs typeface="Jameel Noori Nastaleeq" panose="02000503000000000004" pitchFamily="2" charset="-78"/>
            </a:endParaRPr>
          </a:p>
        </p:txBody>
      </p:sp>
      <p:pic>
        <p:nvPicPr>
          <p:cNvPr id="5" name="Picture 2" descr="Pensive Face on Microsoft Windows 10 May 2019 Update">
            <a:extLst>
              <a:ext uri="{FF2B5EF4-FFF2-40B4-BE49-F238E27FC236}">
                <a16:creationId xmlns:a16="http://schemas.microsoft.com/office/drawing/2014/main" id="{7B532B4F-B832-0744-A457-DBA78A5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130078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ightly Smiling Face on Microsoft Windows 10 May 2019 Update">
            <a:extLst>
              <a:ext uri="{FF2B5EF4-FFF2-40B4-BE49-F238E27FC236}">
                <a16:creationId xmlns:a16="http://schemas.microsoft.com/office/drawing/2014/main" id="{203D8175-903F-6244-B485-8236FC89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56" y="2292220"/>
            <a:ext cx="873126" cy="8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ugging Face on Microsoft Windows 10 May 2019 Update">
            <a:extLst>
              <a:ext uri="{FF2B5EF4-FFF2-40B4-BE49-F238E27FC236}">
                <a16:creationId xmlns:a16="http://schemas.microsoft.com/office/drawing/2014/main" id="{CADCAB88-99F5-A34F-AAD5-6173F2C1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6" y="3283659"/>
            <a:ext cx="849170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7D99-E0B1-4743-BEA6-D1A8A84D8E46}"/>
              </a:ext>
            </a:extLst>
          </p:cNvPr>
          <p:cNvSpPr txBox="1"/>
          <p:nvPr/>
        </p:nvSpPr>
        <p:spPr>
          <a:xfrm>
            <a:off x="213159" y="2313284"/>
            <a:ext cx="9220200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خوشی خوشی کام کرنا.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4E670-CB0E-8F4D-AE4B-CA94C34B5232}"/>
              </a:ext>
            </a:extLst>
          </p:cNvPr>
          <p:cNvSpPr txBox="1"/>
          <p:nvPr/>
        </p:nvSpPr>
        <p:spPr>
          <a:xfrm>
            <a:off x="1669275" y="3301830"/>
            <a:ext cx="7764087" cy="83099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الله کو ساتھ لے کرخوشی خوشی کام کرنا.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3BA7C-B072-4D4E-887B-018F2CDF58E4}"/>
              </a:ext>
            </a:extLst>
          </p:cNvPr>
          <p:cNvSpPr txBox="1"/>
          <p:nvPr/>
        </p:nvSpPr>
        <p:spPr>
          <a:xfrm>
            <a:off x="2012373" y="4037556"/>
            <a:ext cx="8167254" cy="2215991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ameel Noori Nastaleeq" panose="02000503000000000004" pitchFamily="2" charset="-78"/>
                <a:cs typeface="Jameel Noori Nastaleeq" panose="02000503000000000004" pitchFamily="2" charset="-78"/>
              </a:rPr>
              <a:t>آیت:</a:t>
            </a: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essiri" panose="00000500000000000000" pitchFamily="50" charset="-78"/>
                <a:ea typeface="+mn-ea"/>
                <a:cs typeface="El Messiri" panose="00000500000000000000" pitchFamily="50" charset="-78"/>
              </a:rPr>
              <a:t> </a:t>
            </a:r>
            <a:r>
              <a:rPr kumimoji="0" lang="ar-AE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anose="03020402040406030203" pitchFamily="66" charset="-78"/>
                <a:ea typeface="+mn-ea"/>
                <a:cs typeface="Arabic Typesetting" panose="03020402040406030203" pitchFamily="66" charset="-78"/>
              </a:rPr>
              <a:t>إِيَّاكَ نَعْبُدُ وإِيَّاكَ نَسْتَعِينُ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anose="03020402040406030203" pitchFamily="66" charset="-78"/>
              <a:ea typeface="+mn-ea"/>
              <a:cs typeface="Arabic Typesetting" panose="03020402040406030203" pitchFamily="66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ترجمہ: یا الله ہم تیری ہی عبادت کرتے ہیں.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r-PK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meel Noori Nastaleeq" panose="02000503000000000004" pitchFamily="2" charset="-78"/>
                <a:ea typeface="+mn-ea"/>
                <a:cs typeface="Jameel Noori Nastaleeq" panose="02000503000000000004" pitchFamily="2" charset="-78"/>
              </a:rPr>
              <a:t>اور تجھ ہی سے مد د مانگتے ہیں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Jameel Noori Nastaleeq" panose="02000503000000000004" pitchFamily="2" charset="-78"/>
              <a:ea typeface="+mn-ea"/>
              <a:cs typeface="Jameel Noori Nastaleeq" panose="02000503000000000004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1107-7D7C-FD45-AD20-4246E325151C}"/>
              </a:ext>
            </a:extLst>
          </p:cNvPr>
          <p:cNvCxnSpPr>
            <a:cxnSpLocks/>
          </p:cNvCxnSpPr>
          <p:nvPr/>
        </p:nvCxnSpPr>
        <p:spPr>
          <a:xfrm>
            <a:off x="7837484" y="1063040"/>
            <a:ext cx="339820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D0179-0E6E-CE4F-988C-3E243B6D851E}"/>
              </a:ext>
            </a:extLst>
          </p:cNvPr>
          <p:cNvSpPr txBox="1"/>
          <p:nvPr/>
        </p:nvSpPr>
        <p:spPr>
          <a:xfrm>
            <a:off x="630621" y="217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build="p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150492" y="925760"/>
            <a:ext cx="10643207" cy="3097249"/>
            <a:chOff x="4601664" y="1621361"/>
            <a:chExt cx="5997723" cy="183164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20C04-AD47-41B4-9088-8E72BA6F5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7758" y="1621361"/>
              <a:ext cx="5961629" cy="0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A7F5A2-C864-49B7-A535-F494A9B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289" y="1638414"/>
              <a:ext cx="10703" cy="1814587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E35D2B-BC4C-4889-BE5E-FA9699181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1664" y="3448469"/>
              <a:ext cx="5961629" cy="4532"/>
            </a:xfrm>
            <a:prstGeom prst="line">
              <a:avLst/>
            </a:prstGeom>
            <a:noFill/>
            <a:ln w="44450">
              <a:solidFill>
                <a:srgbClr val="49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55082" y="821736"/>
            <a:ext cx="667029" cy="523220"/>
            <a:chOff x="798327" y="2057386"/>
            <a:chExt cx="791815" cy="7086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8327" y="2057386"/>
              <a:ext cx="791815" cy="7086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615289" y="910963"/>
            <a:ext cx="1434432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DejaVu Sans"/>
              </a:rPr>
              <a:t>Revision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615289" y="1378410"/>
            <a:ext cx="1019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Dialog Overview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660817" y="2157275"/>
            <a:ext cx="9310241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Alert Dialog with  Multiple Choices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661774" y="2578883"/>
            <a:ext cx="88361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Segoe UI" pitchFamily="34" charset="0"/>
                <a:ea typeface="Calibri" panose="020F0502020204030204" pitchFamily="34" charset="0"/>
                <a:cs typeface="Segoe UI" pitchFamily="34" charset="0"/>
              </a:rPr>
              <a:t>Customize Alerts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73507" y="1232480"/>
            <a:ext cx="667028" cy="523220"/>
            <a:chOff x="813567" y="2075434"/>
            <a:chExt cx="791815" cy="6462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3567" y="2075434"/>
              <a:ext cx="791815" cy="6462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4820" y="2094614"/>
            <a:ext cx="721551" cy="478072"/>
            <a:chOff x="797359" y="2091333"/>
            <a:chExt cx="778729" cy="58918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797359" y="2091333"/>
              <a:ext cx="778729" cy="5891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71517" y="2514196"/>
            <a:ext cx="667014" cy="523220"/>
            <a:chOff x="814059" y="2077052"/>
            <a:chExt cx="791815" cy="6898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37C386-A900-4691-B1C5-EE765A4FE47A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29466-16C1-4B83-AB9C-EC98A357CB3D}"/>
                </a:ext>
              </a:extLst>
            </p:cNvPr>
            <p:cNvSpPr txBox="1"/>
            <p:nvPr/>
          </p:nvSpPr>
          <p:spPr>
            <a:xfrm>
              <a:off x="814059" y="2077052"/>
              <a:ext cx="791815" cy="6898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5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34" name="Title 2"/>
          <p:cNvSpPr txBox="1">
            <a:spLocks/>
          </p:cNvSpPr>
          <p:nvPr/>
        </p:nvSpPr>
        <p:spPr>
          <a:xfrm>
            <a:off x="815325" y="190914"/>
            <a:ext cx="4263112" cy="609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Lecture Outline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928426" y="839408"/>
            <a:ext cx="324600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CD27FD3-7F26-4D4E-9F68-06084E4C6320}"/>
              </a:ext>
            </a:extLst>
          </p:cNvPr>
          <p:cNvSpPr/>
          <p:nvPr/>
        </p:nvSpPr>
        <p:spPr>
          <a:xfrm>
            <a:off x="1619708" y="3385255"/>
            <a:ext cx="2847831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8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Lecture Summary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E44B6-8EAB-4CDF-A230-48E7D3CF969F}"/>
              </a:ext>
            </a:extLst>
          </p:cNvPr>
          <p:cNvGrpSpPr/>
          <p:nvPr/>
        </p:nvGrpSpPr>
        <p:grpSpPr>
          <a:xfrm>
            <a:off x="860710" y="3450816"/>
            <a:ext cx="658089" cy="461665"/>
            <a:chOff x="798327" y="2140434"/>
            <a:chExt cx="791815" cy="5784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E7FEABC-49C8-4A2D-B53C-47888E3E9494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7609B-72B3-4354-A0B5-76743220F957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7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92647D3-B11A-48E2-A889-E0166C5EC894}"/>
              </a:ext>
            </a:extLst>
          </p:cNvPr>
          <p:cNvSpPr/>
          <p:nvPr/>
        </p:nvSpPr>
        <p:spPr>
          <a:xfrm>
            <a:off x="1654321" y="1751688"/>
            <a:ext cx="9310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Alert Dialog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D1DAAE-9E25-431D-98B8-083DB33AAFB2}"/>
              </a:ext>
            </a:extLst>
          </p:cNvPr>
          <p:cNvGrpSpPr/>
          <p:nvPr/>
        </p:nvGrpSpPr>
        <p:grpSpPr>
          <a:xfrm>
            <a:off x="851770" y="1678704"/>
            <a:ext cx="667029" cy="523220"/>
            <a:chOff x="798327" y="2061749"/>
            <a:chExt cx="791815" cy="6898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33D664-B6AA-4105-9321-F19027B092BC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A9710D-BBDD-4F1E-B450-430BE7215E4C}"/>
                </a:ext>
              </a:extLst>
            </p:cNvPr>
            <p:cNvSpPr txBox="1"/>
            <p:nvPr/>
          </p:nvSpPr>
          <p:spPr>
            <a:xfrm>
              <a:off x="798327" y="2061749"/>
              <a:ext cx="791815" cy="6898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B69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C3CD923-8D3B-4D26-95C7-F832DEA29E73}"/>
              </a:ext>
            </a:extLst>
          </p:cNvPr>
          <p:cNvSpPr/>
          <p:nvPr/>
        </p:nvSpPr>
        <p:spPr>
          <a:xfrm>
            <a:off x="1642726" y="2970877"/>
            <a:ext cx="774515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ea typeface="Calibri" panose="020F0502020204030204" pitchFamily="34" charset="0"/>
                <a:cs typeface="DejaVu Sans"/>
              </a:rPr>
              <a:t>Stop Complaining! Stop Criticizing! Let’s Start Contributing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0B7951-1D66-4582-8C5B-CF763C85646A}"/>
              </a:ext>
            </a:extLst>
          </p:cNvPr>
          <p:cNvGrpSpPr/>
          <p:nvPr/>
        </p:nvGrpSpPr>
        <p:grpSpPr>
          <a:xfrm>
            <a:off x="874833" y="3003036"/>
            <a:ext cx="658089" cy="461665"/>
            <a:chOff x="798327" y="2140434"/>
            <a:chExt cx="791815" cy="5784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9C032C-EF39-4AFC-9819-52B1197477A1}"/>
                </a:ext>
              </a:extLst>
            </p:cNvPr>
            <p:cNvSpPr/>
            <p:nvPr/>
          </p:nvSpPr>
          <p:spPr>
            <a:xfrm>
              <a:off x="952091" y="2196582"/>
              <a:ext cx="477538" cy="4775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49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7204A3-FDF3-440B-AD91-80E4E4402830}"/>
                </a:ext>
              </a:extLst>
            </p:cNvPr>
            <p:cNvSpPr txBox="1"/>
            <p:nvPr/>
          </p:nvSpPr>
          <p:spPr>
            <a:xfrm>
              <a:off x="798327" y="2140434"/>
              <a:ext cx="791815" cy="57844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>
                  <a:solidFill>
                    <a:srgbClr val="494B69"/>
                  </a:solidFill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6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B69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028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1" grpId="0"/>
      <p:bldP spid="95" grpId="0"/>
      <p:bldP spid="103" grpId="0"/>
      <p:bldP spid="34" grpId="0"/>
      <p:bldP spid="40" grpId="0"/>
      <p:bldP spid="52" grpId="0"/>
      <p:bldP spid="6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22543</TotalTime>
  <Words>815</Words>
  <Application>Microsoft Macintosh PowerPoint</Application>
  <PresentationFormat>Widescreen</PresentationFormat>
  <Paragraphs>129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맑은 고딕</vt:lpstr>
      <vt:lpstr>Arabic Typesetting</vt:lpstr>
      <vt:lpstr>Arial</vt:lpstr>
      <vt:lpstr>Calibri</vt:lpstr>
      <vt:lpstr>Calibri Light</vt:lpstr>
      <vt:lpstr>Courier New</vt:lpstr>
      <vt:lpstr>DejaVu Sans</vt:lpstr>
      <vt:lpstr>El Messiri</vt:lpstr>
      <vt:lpstr>Jameel Noori Nastaleeq</vt:lpstr>
      <vt:lpstr>Lato Heavy</vt:lpstr>
      <vt:lpstr>noorehuda</vt:lpstr>
      <vt:lpstr>Open Sans Semibold</vt:lpstr>
      <vt:lpstr>Raleway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 nawaz</dc:creator>
  <cp:lastModifiedBy>haq nawaz</cp:lastModifiedBy>
  <cp:revision>585</cp:revision>
  <dcterms:created xsi:type="dcterms:W3CDTF">2020-09-15T15:39:15Z</dcterms:created>
  <dcterms:modified xsi:type="dcterms:W3CDTF">2020-11-25T07:12:52Z</dcterms:modified>
</cp:coreProperties>
</file>